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86" r:id="rId2"/>
    <p:sldId id="284" r:id="rId3"/>
    <p:sldId id="310" r:id="rId4"/>
    <p:sldId id="311" r:id="rId5"/>
    <p:sldId id="312" r:id="rId6"/>
    <p:sldId id="313" r:id="rId7"/>
    <p:sldId id="314" r:id="rId8"/>
    <p:sldId id="315" r:id="rId9"/>
    <p:sldId id="316" r:id="rId10"/>
    <p:sldId id="256" r:id="rId11"/>
    <p:sldId id="317" r:id="rId12"/>
    <p:sldId id="326" r:id="rId13"/>
    <p:sldId id="327" r:id="rId14"/>
    <p:sldId id="318" r:id="rId15"/>
    <p:sldId id="328" r:id="rId16"/>
    <p:sldId id="319" r:id="rId17"/>
    <p:sldId id="320" r:id="rId18"/>
    <p:sldId id="321" r:id="rId19"/>
    <p:sldId id="330" r:id="rId20"/>
    <p:sldId id="322" r:id="rId21"/>
    <p:sldId id="329" r:id="rId22"/>
    <p:sldId id="331" r:id="rId23"/>
    <p:sldId id="332" r:id="rId24"/>
    <p:sldId id="280" r:id="rId25"/>
    <p:sldId id="334" r:id="rId26"/>
    <p:sldId id="335" r:id="rId27"/>
    <p:sldId id="33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557E6-E5EC-4E86-BA7A-04495A095E0A}" v="26" dt="2024-11-15T17:18:05.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138" d="100"/>
          <a:sy n="138" d="100"/>
        </p:scale>
        <p:origin x="156"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y Philpart" userId="4ca6ee7254423cf3" providerId="LiveId" clId="{961557E6-E5EC-4E86-BA7A-04495A095E0A}"/>
    <pc:docChg chg="custSel addSld modSld">
      <pc:chgData name="Toby Philpart" userId="4ca6ee7254423cf3" providerId="LiveId" clId="{961557E6-E5EC-4E86-BA7A-04495A095E0A}" dt="2024-11-15T17:18:05.262" v="33" actId="1076"/>
      <pc:docMkLst>
        <pc:docMk/>
      </pc:docMkLst>
      <pc:sldChg chg="addSp delSp modSp new mod">
        <pc:chgData name="Toby Philpart" userId="4ca6ee7254423cf3" providerId="LiveId" clId="{961557E6-E5EC-4E86-BA7A-04495A095E0A}" dt="2024-11-15T17:15:38.572" v="6" actId="14100"/>
        <pc:sldMkLst>
          <pc:docMk/>
          <pc:sldMk cId="582023475" sldId="334"/>
        </pc:sldMkLst>
        <pc:spChg chg="del">
          <ac:chgData name="Toby Philpart" userId="4ca6ee7254423cf3" providerId="LiveId" clId="{961557E6-E5EC-4E86-BA7A-04495A095E0A}" dt="2024-11-15T17:15:22.664" v="2" actId="21"/>
          <ac:spMkLst>
            <pc:docMk/>
            <pc:sldMk cId="582023475" sldId="334"/>
            <ac:spMk id="2" creationId="{FEE7CE27-5AC0-A885-C715-D72F90F829E9}"/>
          </ac:spMkLst>
        </pc:spChg>
        <pc:spChg chg="del">
          <ac:chgData name="Toby Philpart" userId="4ca6ee7254423cf3" providerId="LiveId" clId="{961557E6-E5EC-4E86-BA7A-04495A095E0A}" dt="2024-11-15T17:15:26.368" v="3" actId="21"/>
          <ac:spMkLst>
            <pc:docMk/>
            <pc:sldMk cId="582023475" sldId="334"/>
            <ac:spMk id="3" creationId="{EF5845E7-7073-58D3-7067-37F3C67F8A76}"/>
          </ac:spMkLst>
        </pc:spChg>
        <pc:picChg chg="add mod">
          <ac:chgData name="Toby Philpart" userId="4ca6ee7254423cf3" providerId="LiveId" clId="{961557E6-E5EC-4E86-BA7A-04495A095E0A}" dt="2024-11-15T17:15:38.572" v="6" actId="14100"/>
          <ac:picMkLst>
            <pc:docMk/>
            <pc:sldMk cId="582023475" sldId="334"/>
            <ac:picMk id="4098" creationId="{81452B43-DD8D-ECB7-908C-F4EE8C00705E}"/>
          </ac:picMkLst>
        </pc:picChg>
      </pc:sldChg>
      <pc:sldChg chg="addSp delSp modSp new mod setBg">
        <pc:chgData name="Toby Philpart" userId="4ca6ee7254423cf3" providerId="LiveId" clId="{961557E6-E5EC-4E86-BA7A-04495A095E0A}" dt="2024-11-15T17:18:05.262" v="33" actId="1076"/>
        <pc:sldMkLst>
          <pc:docMk/>
          <pc:sldMk cId="2080195238" sldId="335"/>
        </pc:sldMkLst>
        <pc:spChg chg="del">
          <ac:chgData name="Toby Philpart" userId="4ca6ee7254423cf3" providerId="LiveId" clId="{961557E6-E5EC-4E86-BA7A-04495A095E0A}" dt="2024-11-15T17:16:56.954" v="14" actId="21"/>
          <ac:spMkLst>
            <pc:docMk/>
            <pc:sldMk cId="2080195238" sldId="335"/>
            <ac:spMk id="2" creationId="{D85320C2-87E9-FF6D-A4B9-957321A85193}"/>
          </ac:spMkLst>
        </pc:spChg>
        <pc:spChg chg="del">
          <ac:chgData name="Toby Philpart" userId="4ca6ee7254423cf3" providerId="LiveId" clId="{961557E6-E5EC-4E86-BA7A-04495A095E0A}" dt="2024-11-15T17:17:01.410" v="15" actId="21"/>
          <ac:spMkLst>
            <pc:docMk/>
            <pc:sldMk cId="2080195238" sldId="335"/>
            <ac:spMk id="3" creationId="{111783DE-C36C-72D4-EE4A-3DAA6A06238A}"/>
          </ac:spMkLst>
        </pc:spChg>
        <pc:spChg chg="add del">
          <ac:chgData name="Toby Philpart" userId="4ca6ee7254423cf3" providerId="LiveId" clId="{961557E6-E5EC-4E86-BA7A-04495A095E0A}" dt="2024-11-15T17:17:44.313" v="25" actId="26606"/>
          <ac:spMkLst>
            <pc:docMk/>
            <pc:sldMk cId="2080195238" sldId="335"/>
            <ac:spMk id="6155" creationId="{799448F2-0E5B-42DA-B2D1-11A14E947BD4}"/>
          </ac:spMkLst>
        </pc:spChg>
        <pc:spChg chg="add del">
          <ac:chgData name="Toby Philpart" userId="4ca6ee7254423cf3" providerId="LiveId" clId="{961557E6-E5EC-4E86-BA7A-04495A095E0A}" dt="2024-11-15T17:17:44.313" v="25" actId="26606"/>
          <ac:spMkLst>
            <pc:docMk/>
            <pc:sldMk cId="2080195238" sldId="335"/>
            <ac:spMk id="6157" creationId="{4E8A7552-20E1-4F34-ADAB-C1DB6634D47E}"/>
          </ac:spMkLst>
        </pc:spChg>
        <pc:spChg chg="add">
          <ac:chgData name="Toby Philpart" userId="4ca6ee7254423cf3" providerId="LiveId" clId="{961557E6-E5EC-4E86-BA7A-04495A095E0A}" dt="2024-11-15T17:17:44.313" v="25" actId="26606"/>
          <ac:spMkLst>
            <pc:docMk/>
            <pc:sldMk cId="2080195238" sldId="335"/>
            <ac:spMk id="6162" creationId="{417CDA24-35F8-4540-8C52-3096D6D94949}"/>
          </ac:spMkLst>
        </pc:spChg>
        <pc:spChg chg="add">
          <ac:chgData name="Toby Philpart" userId="4ca6ee7254423cf3" providerId="LiveId" clId="{961557E6-E5EC-4E86-BA7A-04495A095E0A}" dt="2024-11-15T17:17:44.313" v="25" actId="26606"/>
          <ac:spMkLst>
            <pc:docMk/>
            <pc:sldMk cId="2080195238" sldId="335"/>
            <ac:spMk id="6164" creationId="{8658BFE0-4E65-4174-9C75-687C94E88273}"/>
          </ac:spMkLst>
        </pc:spChg>
        <pc:spChg chg="add">
          <ac:chgData name="Toby Philpart" userId="4ca6ee7254423cf3" providerId="LiveId" clId="{961557E6-E5EC-4E86-BA7A-04495A095E0A}" dt="2024-11-15T17:17:44.313" v="25" actId="26606"/>
          <ac:spMkLst>
            <pc:docMk/>
            <pc:sldMk cId="2080195238" sldId="335"/>
            <ac:spMk id="6166" creationId="{FA75DFED-A0C1-4A83-BE1D-0271C1826EF6}"/>
          </ac:spMkLst>
        </pc:spChg>
        <pc:picChg chg="add mod ord">
          <ac:chgData name="Toby Philpart" userId="4ca6ee7254423cf3" providerId="LiveId" clId="{961557E6-E5EC-4E86-BA7A-04495A095E0A}" dt="2024-11-15T17:18:05.262" v="33" actId="1076"/>
          <ac:picMkLst>
            <pc:docMk/>
            <pc:sldMk cId="2080195238" sldId="335"/>
            <ac:picMk id="6146" creationId="{F42DED2C-2C80-136E-22EE-4AB0A043264C}"/>
          </ac:picMkLst>
        </pc:picChg>
        <pc:picChg chg="add mod">
          <ac:chgData name="Toby Philpart" userId="4ca6ee7254423cf3" providerId="LiveId" clId="{961557E6-E5EC-4E86-BA7A-04495A095E0A}" dt="2024-11-15T17:17:54.738" v="28" actId="1076"/>
          <ac:picMkLst>
            <pc:docMk/>
            <pc:sldMk cId="2080195238" sldId="335"/>
            <ac:picMk id="6148" creationId="{97C1C5CF-3430-7152-0EFC-C394542AA82D}"/>
          </ac:picMkLst>
        </pc:picChg>
        <pc:picChg chg="add mod">
          <ac:chgData name="Toby Philpart" userId="4ca6ee7254423cf3" providerId="LiveId" clId="{961557E6-E5EC-4E86-BA7A-04495A095E0A}" dt="2024-11-15T17:18:03.279" v="32" actId="1076"/>
          <ac:picMkLst>
            <pc:docMk/>
            <pc:sldMk cId="2080195238" sldId="335"/>
            <ac:picMk id="6150" creationId="{77E2D4CE-8A31-CB25-D22B-A4FFA3120E16}"/>
          </ac:picMkLst>
        </pc:picChg>
        <pc:picChg chg="add mod ord">
          <ac:chgData name="Toby Philpart" userId="4ca6ee7254423cf3" providerId="LiveId" clId="{961557E6-E5EC-4E86-BA7A-04495A095E0A}" dt="2024-11-15T17:18:01.014" v="31" actId="1076"/>
          <ac:picMkLst>
            <pc:docMk/>
            <pc:sldMk cId="2080195238" sldId="335"/>
            <ac:picMk id="6152" creationId="{10CC5378-06B6-2378-A6A7-191DEF0444C6}"/>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4F0E216-BA48-4F04-AC4F-645AA0DD6AC6}" type="datetimeFigureOut">
              <a:rPr lang="en-US" smtClean="0"/>
              <a:t>11/15/2024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39607A7-8386-47DB-8578-DDEDD194E5D4}"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75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pPr/>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17005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70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6682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937655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039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2180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4109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043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65388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9119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F0E216-BA48-4F04-AC4F-645AA0DD6AC6}"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75460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F0E216-BA48-4F04-AC4F-645AA0DD6AC6}"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07A7-8386-47DB-8578-DDEDD194E5D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6851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F0E216-BA48-4F04-AC4F-645AA0DD6AC6}"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07A7-8386-47DB-8578-DDEDD194E5D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465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0E216-BA48-4F04-AC4F-645AA0DD6AC6}"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64671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584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1185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4F0E216-BA48-4F04-AC4F-645AA0DD6AC6}" type="datetimeFigureOut">
              <a:rPr lang="en-US" smtClean="0"/>
              <a:pPr/>
              <a:t>11/15/2024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03683076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lifeway.com/en/shop/disciples-path?intcmp=DisciplesPathStories-Logo-Overview-2016101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bible.com/videos/25127-luke-5-1-1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C85BDAD-F66D-4B61-B9E1-7BACDE7C7048}"/>
              </a:ext>
            </a:extLst>
          </p:cNvPr>
          <p:cNvSpPr>
            <a:spLocks noChangeArrowheads="1"/>
          </p:cNvSpPr>
          <p:nvPr/>
        </p:nvSpPr>
        <p:spPr bwMode="auto">
          <a:xfrm>
            <a:off x="0" y="40749"/>
            <a:ext cx="12192000" cy="68172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dirty="0">
                <a:ln>
                  <a:noFill/>
                </a:ln>
                <a:solidFill>
                  <a:srgbClr val="0081C9"/>
                </a:solidFill>
                <a:effectLst/>
                <a:latin typeface="myriad-pro"/>
              </a:rPr>
              <a:t>  </a:t>
            </a:r>
            <a:r>
              <a:rPr kumimoji="0" lang="en-US" altLang="en-US" sz="4100" b="0" i="0" u="sng" strike="noStrike" cap="none" normalizeH="0" baseline="0" dirty="0">
                <a:ln>
                  <a:noFill/>
                </a:ln>
                <a:solidFill>
                  <a:srgbClr val="0081C9"/>
                </a:solidFill>
                <a:effectLst/>
                <a:latin typeface="myriad-pro"/>
              </a:rPr>
              <a:t>                             </a:t>
            </a:r>
            <a:endParaRPr kumimoji="0" lang="en-US" altLang="en-US" sz="1200" b="0" i="0" u="none" strike="noStrike" cap="none" normalizeH="0" baseline="0" dirty="0">
              <a:ln>
                <a:noFill/>
              </a:ln>
              <a:solidFill>
                <a:srgbClr val="000000"/>
              </a:solidFill>
              <a:effectLst/>
              <a:latin typeface="myriad-pro"/>
            </a:endParaRPr>
          </a:p>
          <a:p>
            <a:pPr marL="0" marR="0" lvl="0" indent="0" algn="r"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myriad-pro"/>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inherit"/>
              </a:rPr>
              <a:t>THE STORY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myriad-pro"/>
              </a:rPr>
              <a:t>The Disciples Path series was created by </a:t>
            </a:r>
            <a:r>
              <a:rPr kumimoji="0" lang="en-US" altLang="en-US" sz="2400" b="1" i="0" u="none" strike="noStrike" cap="none" normalizeH="0" baseline="0" dirty="0">
                <a:ln>
                  <a:noFill/>
                </a:ln>
                <a:solidFill>
                  <a:srgbClr val="FF0000"/>
                </a:solidFill>
                <a:effectLst/>
                <a:latin typeface="myriad-pro"/>
              </a:rPr>
              <a:t>disciple-makers for disciple-makers</a:t>
            </a:r>
            <a:r>
              <a:rPr kumimoji="0" lang="en-US" altLang="en-US" sz="2400" b="0" i="0" u="none" strike="noStrike" cap="none" normalizeH="0" baseline="0" dirty="0">
                <a:ln>
                  <a:noFill/>
                </a:ln>
                <a:solidFill>
                  <a:srgbClr val="000000"/>
                </a:solidFill>
                <a:effectLst/>
                <a:latin typeface="myriad-pro"/>
              </a:rPr>
              <a:t>. We recruited 14 disciple-making church leaders to think through </a:t>
            </a:r>
            <a:r>
              <a:rPr kumimoji="0" lang="en-US" altLang="en-US" sz="2400" b="1" i="0" u="none" strike="noStrike" cap="none" normalizeH="0" baseline="0" dirty="0">
                <a:ln>
                  <a:noFill/>
                </a:ln>
                <a:solidFill>
                  <a:srgbClr val="FF0000"/>
                </a:solidFill>
                <a:effectLst/>
                <a:latin typeface="myriad-pro"/>
              </a:rPr>
              <a:t>how to instill the doctrines</a:t>
            </a:r>
            <a:r>
              <a:rPr kumimoji="0" lang="en-US" altLang="en-US" sz="2400" b="0" i="0" u="none" strike="noStrike" cap="none" normalizeH="0" baseline="0" dirty="0">
                <a:ln>
                  <a:noFill/>
                </a:ln>
                <a:solidFill>
                  <a:srgbClr val="000000"/>
                </a:solidFill>
                <a:effectLst/>
                <a:latin typeface="myriad-pro"/>
              </a:rPr>
              <a:t>, </a:t>
            </a:r>
            <a:r>
              <a:rPr kumimoji="0" lang="en-US" altLang="en-US" sz="2400" b="1" i="0" u="none" strike="noStrike" cap="none" normalizeH="0" baseline="0" dirty="0">
                <a:ln>
                  <a:noFill/>
                </a:ln>
                <a:solidFill>
                  <a:srgbClr val="FF0000"/>
                </a:solidFill>
                <a:effectLst/>
                <a:latin typeface="myriad-pro"/>
              </a:rPr>
              <a:t>biblical understandings</a:t>
            </a:r>
            <a:r>
              <a:rPr kumimoji="0" lang="en-US" altLang="en-US" sz="2400" b="0" i="0" u="none" strike="noStrike" cap="none" normalizeH="0" baseline="0" dirty="0">
                <a:ln>
                  <a:noFill/>
                </a:ln>
                <a:solidFill>
                  <a:srgbClr val="000000"/>
                </a:solidFill>
                <a:effectLst/>
                <a:latin typeface="myriad-pro"/>
              </a:rPr>
              <a:t>, </a:t>
            </a:r>
            <a:r>
              <a:rPr kumimoji="0" lang="en-US" altLang="en-US" sz="2400" b="1" i="0" u="none" strike="noStrike" cap="none" normalizeH="0" baseline="0" dirty="0">
                <a:ln>
                  <a:noFill/>
                </a:ln>
                <a:solidFill>
                  <a:srgbClr val="FF0000"/>
                </a:solidFill>
                <a:effectLst/>
                <a:latin typeface="myriad-pro"/>
              </a:rPr>
              <a:t>principles</a:t>
            </a:r>
            <a:r>
              <a:rPr kumimoji="0" lang="en-US" altLang="en-US" sz="2400" b="0" i="0" u="none" strike="noStrike" cap="none" normalizeH="0" baseline="0" dirty="0">
                <a:ln>
                  <a:noFill/>
                </a:ln>
                <a:solidFill>
                  <a:srgbClr val="000000"/>
                </a:solidFill>
                <a:effectLst/>
                <a:latin typeface="myriad-pro"/>
              </a:rPr>
              <a:t>, </a:t>
            </a:r>
            <a:r>
              <a:rPr kumimoji="0" lang="en-US" altLang="en-US" sz="2400" b="1" i="0" u="none" strike="noStrike" cap="none" normalizeH="0" baseline="0" dirty="0">
                <a:ln>
                  <a:noFill/>
                </a:ln>
                <a:solidFill>
                  <a:srgbClr val="FF0000"/>
                </a:solidFill>
                <a:effectLst/>
                <a:latin typeface="myriad-pro"/>
              </a:rPr>
              <a:t>and practices of discipleship </a:t>
            </a:r>
            <a:r>
              <a:rPr kumimoji="0" lang="en-US" altLang="en-US" sz="2400" b="0" i="0" u="none" strike="noStrike" cap="none" normalizeH="0" baseline="0" dirty="0">
                <a:ln>
                  <a:noFill/>
                </a:ln>
                <a:solidFill>
                  <a:srgbClr val="000000"/>
                </a:solidFill>
                <a:effectLst/>
                <a:highlight>
                  <a:srgbClr val="FFFF00"/>
                </a:highlight>
                <a:latin typeface="myriad-pro"/>
              </a:rPr>
              <a:t>with the end of making disciples who would make disciples</a:t>
            </a:r>
            <a:r>
              <a:rPr kumimoji="0" lang="en-US" altLang="en-US" sz="2400" b="0" i="0" u="none" strike="noStrike" cap="none" normalizeH="0" baseline="0" dirty="0">
                <a:ln>
                  <a:noFill/>
                </a:ln>
                <a:solidFill>
                  <a:srgbClr val="000000"/>
                </a:solidFill>
                <a:effectLst/>
                <a:latin typeface="myriad-pro"/>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000000"/>
              </a:solidFill>
              <a:latin typeface="myriad-pro"/>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000000"/>
                </a:solidFill>
                <a:latin typeface="myriad-pro"/>
              </a:rPr>
              <a:t>The </a:t>
            </a:r>
            <a:r>
              <a:rPr kumimoji="0" lang="en-US" altLang="en-US" sz="2400" b="0" i="0" u="none" strike="noStrike" cap="none" normalizeH="0" baseline="0" dirty="0">
                <a:ln>
                  <a:noFill/>
                </a:ln>
                <a:solidFill>
                  <a:srgbClr val="000000"/>
                </a:solidFill>
                <a:effectLst/>
                <a:latin typeface="myriad-pro"/>
              </a:rPr>
              <a:t>experts did much more than simply define the principles and practices that would be utilized. They determined the studies to create, the sessions to include, and the format to use. And, to </a:t>
            </a:r>
            <a:r>
              <a:rPr kumimoji="0" lang="en-US" altLang="en-US" sz="2400" b="1" i="0" u="none" strike="noStrike" cap="none" normalizeH="0" baseline="0" dirty="0">
                <a:ln>
                  <a:noFill/>
                </a:ln>
                <a:solidFill>
                  <a:srgbClr val="FF0000"/>
                </a:solidFill>
                <a:effectLst/>
                <a:latin typeface="myriad-pro"/>
              </a:rPr>
              <a:t>ensure consistency and to preserve the passion</a:t>
            </a:r>
            <a:r>
              <a:rPr kumimoji="0" lang="en-US" altLang="en-US" sz="2400" b="0" i="0" u="none" strike="noStrike" cap="none" normalizeH="0" baseline="0" dirty="0">
                <a:ln>
                  <a:noFill/>
                </a:ln>
                <a:solidFill>
                  <a:srgbClr val="000000"/>
                </a:solidFill>
                <a:effectLst/>
                <a:latin typeface="myriad-pr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myriad-pro"/>
              </a:rPr>
              <a:t>The outcome is a series of studies that, </a:t>
            </a:r>
            <a:r>
              <a:rPr kumimoji="0" lang="en-US" altLang="en-US" sz="2400" b="0" i="1" u="sng" strike="noStrike" cap="none" normalizeH="0" baseline="0" dirty="0">
                <a:ln>
                  <a:noFill/>
                </a:ln>
                <a:solidFill>
                  <a:srgbClr val="000000"/>
                </a:solidFill>
                <a:effectLst>
                  <a:outerShdw blurRad="38100" dist="38100" dir="2700000" algn="tl">
                    <a:srgbClr val="000000">
                      <a:alpha val="43137"/>
                    </a:srgbClr>
                  </a:outerShdw>
                </a:effectLst>
                <a:latin typeface="myriad-pro"/>
              </a:rPr>
              <a:t>when used as suggested</a:t>
            </a:r>
            <a:r>
              <a:rPr kumimoji="0" lang="en-US" altLang="en-US" sz="2400" b="0" i="0" u="none" strike="noStrike" cap="none" normalizeH="0" baseline="0" dirty="0">
                <a:ln>
                  <a:noFill/>
                </a:ln>
                <a:solidFill>
                  <a:srgbClr val="000000"/>
                </a:solidFill>
                <a:effectLst/>
                <a:latin typeface="myriad-pro"/>
              </a:rPr>
              <a:t>, is a powerful tool in the hands of anyone willing to disciple another believer.</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000000"/>
              </a:solidFill>
              <a:latin typeface="myriad-pr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myriad-pr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hlinkClick r:id="rId2"/>
            <a:extLst>
              <a:ext uri="{FF2B5EF4-FFF2-40B4-BE49-F238E27FC236}">
                <a16:creationId xmlns:a16="http://schemas.microsoft.com/office/drawing/2014/main" id="{B966435E-E997-488F-85E9-DF74370E5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516" y="357352"/>
            <a:ext cx="4526989" cy="158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92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15" name="Video 1214" descr="Cascades In The Forest">
            <a:extLst>
              <a:ext uri="{FF2B5EF4-FFF2-40B4-BE49-F238E27FC236}">
                <a16:creationId xmlns:a16="http://schemas.microsoft.com/office/drawing/2014/main" id="{20691EF8-7394-6520-113A-08ACC2EE321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58"/>
          <a:stretch/>
        </p:blipFill>
        <p:spPr>
          <a:xfrm>
            <a:off x="0" y="-1716"/>
            <a:ext cx="12192000" cy="6859716"/>
          </a:xfrm>
          <a:prstGeom prst="rect">
            <a:avLst/>
          </a:prstGeom>
        </p:spPr>
      </p:pic>
      <p:sp>
        <p:nvSpPr>
          <p:cNvPr id="2" name="Title 1">
            <a:extLst>
              <a:ext uri="{FF2B5EF4-FFF2-40B4-BE49-F238E27FC236}">
                <a16:creationId xmlns:a16="http://schemas.microsoft.com/office/drawing/2014/main" id="{DFC56E0F-16AB-AB83-ED43-B8CED87EF779}"/>
              </a:ext>
            </a:extLst>
          </p:cNvPr>
          <p:cNvSpPr>
            <a:spLocks noGrp="1"/>
          </p:cNvSpPr>
          <p:nvPr>
            <p:ph type="ctrTitle"/>
          </p:nvPr>
        </p:nvSpPr>
        <p:spPr>
          <a:xfrm>
            <a:off x="316007" y="242048"/>
            <a:ext cx="3677769" cy="6192370"/>
          </a:xfrm>
        </p:spPr>
        <p:txBody>
          <a:bodyPr anchor="ctr">
            <a:normAutofit/>
          </a:bodyPr>
          <a:lstStyle/>
          <a:p>
            <a:pPr>
              <a:lnSpc>
                <a:spcPct val="90000"/>
              </a:lnSpc>
            </a:pPr>
            <a:r>
              <a:rPr lang="en-US" sz="4000" dirty="0">
                <a:solidFill>
                  <a:srgbClr val="FFFFFF"/>
                </a:solidFill>
              </a:rPr>
              <a:t>The Disciples Path</a:t>
            </a:r>
            <a:br>
              <a:rPr lang="en-US" sz="4000" dirty="0">
                <a:solidFill>
                  <a:srgbClr val="FFFFFF"/>
                </a:solidFill>
              </a:rPr>
            </a:br>
            <a:r>
              <a:rPr lang="en-US" sz="4000" dirty="0">
                <a:solidFill>
                  <a:srgbClr val="FFFFFF"/>
                </a:solidFill>
              </a:rPr>
              <a:t>The Beginning</a:t>
            </a:r>
            <a:br>
              <a:rPr lang="en-US" sz="4000" dirty="0">
                <a:solidFill>
                  <a:srgbClr val="FFFFFF"/>
                </a:solidFill>
              </a:rPr>
            </a:br>
            <a:r>
              <a:rPr lang="en-US" sz="4000" dirty="0">
                <a:solidFill>
                  <a:srgbClr val="FFFFFF"/>
                </a:solidFill>
              </a:rPr>
              <a:t>1. What Just Happened</a:t>
            </a:r>
            <a:br>
              <a:rPr lang="en-US" sz="2400" dirty="0">
                <a:solidFill>
                  <a:srgbClr val="FFFFFF"/>
                </a:solidFill>
              </a:rPr>
            </a:br>
            <a:endParaRPr lang="en-US" sz="2400" dirty="0">
              <a:solidFill>
                <a:srgbClr val="FFFFFF"/>
              </a:solidFill>
            </a:endParaRPr>
          </a:p>
        </p:txBody>
      </p:sp>
    </p:spTree>
    <p:extLst>
      <p:ext uri="{BB962C8B-B14F-4D97-AF65-F5344CB8AC3E}">
        <p14:creationId xmlns:p14="http://schemas.microsoft.com/office/powerpoint/2010/main" val="288489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12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15"/>
                                        </p:tgtEl>
                                      </p:cBhvr>
                                    </p:cmd>
                                  </p:childTnLst>
                                </p:cTn>
                              </p:par>
                            </p:childTnLst>
                          </p:cTn>
                        </p:par>
                      </p:childTnLst>
                    </p:cTn>
                  </p:par>
                </p:childTnLst>
              </p:cTn>
              <p:nextCondLst>
                <p:cond evt="onClick" delay="0">
                  <p:tgtEl>
                    <p:spTgt spid="1215"/>
                  </p:tgtEl>
                </p:cond>
              </p:nextCondLst>
            </p:seq>
            <p:video>
              <p:cMediaNode mute="1">
                <p:cTn id="12" repeatCount="indefinite" fill="hold" display="0">
                  <p:stCondLst>
                    <p:cond delay="indefinite"/>
                  </p:stCondLst>
                </p:cTn>
                <p:tgtEl>
                  <p:spTgt spid="121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C930-4A11-66AA-CC22-5B436A9606CD}"/>
              </a:ext>
            </a:extLst>
          </p:cNvPr>
          <p:cNvSpPr>
            <a:spLocks noGrp="1"/>
          </p:cNvSpPr>
          <p:nvPr>
            <p:ph type="title"/>
          </p:nvPr>
        </p:nvSpPr>
        <p:spPr/>
        <p:txBody>
          <a:bodyPr/>
          <a:lstStyle/>
          <a:p>
            <a:r>
              <a:rPr lang="en-US" dirty="0"/>
              <a:t>THE STORY (LUKE 5:4-11)</a:t>
            </a:r>
          </a:p>
        </p:txBody>
      </p:sp>
      <p:sp>
        <p:nvSpPr>
          <p:cNvPr id="3" name="Content Placeholder 2">
            <a:extLst>
              <a:ext uri="{FF2B5EF4-FFF2-40B4-BE49-F238E27FC236}">
                <a16:creationId xmlns:a16="http://schemas.microsoft.com/office/drawing/2014/main" id="{3D78508B-1DFE-B26B-A8C2-14EAA67CDA3D}"/>
              </a:ext>
            </a:extLst>
          </p:cNvPr>
          <p:cNvSpPr>
            <a:spLocks noGrp="1"/>
          </p:cNvSpPr>
          <p:nvPr>
            <p:ph idx="1"/>
          </p:nvPr>
        </p:nvSpPr>
        <p:spPr>
          <a:xfrm>
            <a:off x="890494" y="2556931"/>
            <a:ext cx="10387106" cy="3658597"/>
          </a:xfrm>
        </p:spPr>
        <p:txBody>
          <a:bodyPr>
            <a:noAutofit/>
          </a:bodyPr>
          <a:lstStyle/>
          <a:p>
            <a:pPr marL="0" indent="0">
              <a:buNone/>
            </a:pPr>
            <a:r>
              <a:rPr lang="en-US" sz="3200" b="1" dirty="0"/>
              <a:t>SMALL GROUP DISCUSSION QUESTIONS</a:t>
            </a:r>
          </a:p>
          <a:p>
            <a:pPr marL="457200" indent="-457200">
              <a:buAutoNum type="arabicPeriod"/>
            </a:pPr>
            <a:r>
              <a:rPr lang="en-US" sz="3200" dirty="0"/>
              <a:t>WHAT ARE SOME PRACTICAL EXAMPLES OF WHAT FOLLOWING JESUS LOOKS LIKE IN YOUR LIFE?</a:t>
            </a:r>
          </a:p>
          <a:p>
            <a:pPr marL="457200" indent="-457200">
              <a:buAutoNum type="arabicPeriod"/>
            </a:pPr>
            <a:r>
              <a:rPr lang="en-US" sz="3200" dirty="0"/>
              <a:t>WHAT OBSTACLES WOULD YOU OR ARE YOU HAVING TO DEAL WITH TO FOLLOW JESUS?  IN WHAT WAYS IS IT EASY TO FOLLOW </a:t>
            </a:r>
            <a:r>
              <a:rPr lang="en-US" sz="3600" dirty="0"/>
              <a:t>JESUS?</a:t>
            </a:r>
          </a:p>
        </p:txBody>
      </p:sp>
    </p:spTree>
    <p:extLst>
      <p:ext uri="{BB962C8B-B14F-4D97-AF65-F5344CB8AC3E}">
        <p14:creationId xmlns:p14="http://schemas.microsoft.com/office/powerpoint/2010/main" val="1733750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A107-9BC5-D32D-A927-36292A488DE1}"/>
              </a:ext>
            </a:extLst>
          </p:cNvPr>
          <p:cNvSpPr>
            <a:spLocks noGrp="1"/>
          </p:cNvSpPr>
          <p:nvPr>
            <p:ph type="title"/>
          </p:nvPr>
        </p:nvSpPr>
        <p:spPr/>
        <p:txBody>
          <a:bodyPr/>
          <a:lstStyle/>
          <a:p>
            <a:r>
              <a:rPr lang="en-US" dirty="0"/>
              <a:t>The Story</a:t>
            </a:r>
          </a:p>
        </p:txBody>
      </p:sp>
      <p:sp>
        <p:nvSpPr>
          <p:cNvPr id="3" name="Content Placeholder 2">
            <a:extLst>
              <a:ext uri="{FF2B5EF4-FFF2-40B4-BE49-F238E27FC236}">
                <a16:creationId xmlns:a16="http://schemas.microsoft.com/office/drawing/2014/main" id="{C2795626-9C59-2ABC-77DD-863698BA284C}"/>
              </a:ext>
            </a:extLst>
          </p:cNvPr>
          <p:cNvSpPr>
            <a:spLocks noGrp="1"/>
          </p:cNvSpPr>
          <p:nvPr>
            <p:ph idx="1"/>
          </p:nvPr>
        </p:nvSpPr>
        <p:spPr/>
        <p:txBody>
          <a:bodyPr/>
          <a:lstStyle/>
          <a:p>
            <a:r>
              <a:rPr lang="en-US" dirty="0">
                <a:hlinkClick r:id="rId2"/>
              </a:rPr>
              <a:t>https://www.bible.com/videos/25127-luke-5-1-16</a:t>
            </a:r>
            <a:endParaRPr lang="en-US" dirty="0"/>
          </a:p>
          <a:p>
            <a:pPr marL="0" indent="0">
              <a:buNone/>
            </a:pPr>
            <a:endParaRPr lang="en-US" dirty="0"/>
          </a:p>
        </p:txBody>
      </p:sp>
    </p:spTree>
    <p:extLst>
      <p:ext uri="{BB962C8B-B14F-4D97-AF65-F5344CB8AC3E}">
        <p14:creationId xmlns:p14="http://schemas.microsoft.com/office/powerpoint/2010/main" val="26621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8658-49A0-7166-5AAD-0CA7B133B2AE}"/>
              </a:ext>
            </a:extLst>
          </p:cNvPr>
          <p:cNvSpPr>
            <a:spLocks noGrp="1"/>
          </p:cNvSpPr>
          <p:nvPr>
            <p:ph type="title"/>
          </p:nvPr>
        </p:nvSpPr>
        <p:spPr>
          <a:xfrm>
            <a:off x="747059" y="723154"/>
            <a:ext cx="10739717" cy="1562846"/>
          </a:xfrm>
        </p:spPr>
        <p:txBody>
          <a:bodyPr>
            <a:normAutofit/>
          </a:bodyPr>
          <a:lstStyle/>
          <a:p>
            <a:r>
              <a:rPr lang="en-US" sz="1800" b="1" dirty="0"/>
              <a:t>Unpacking of the Story</a:t>
            </a:r>
            <a:br>
              <a:rPr lang="en-US" sz="1800" dirty="0"/>
            </a:br>
            <a:r>
              <a:rPr lang="en-US" sz="1800" i="1" u="sng" dirty="0"/>
              <a:t>Creation. Fall. Redemption. Re-creation</a:t>
            </a:r>
            <a:r>
              <a:rPr lang="en-US" sz="1800" dirty="0"/>
              <a:t>.</a:t>
            </a:r>
            <a:br>
              <a:rPr lang="en-US" sz="1800" dirty="0"/>
            </a:br>
            <a:r>
              <a:rPr lang="en-US" sz="1800" dirty="0"/>
              <a:t>These four events represent the great story of God – the gospel story. It was the story that Simon peter was swept into and it’s the story you have now been swept into.  Our lives make sense only as we understand them against this backdrop. </a:t>
            </a:r>
            <a:endParaRPr lang="en-US" dirty="0"/>
          </a:p>
        </p:txBody>
      </p:sp>
      <p:sp>
        <p:nvSpPr>
          <p:cNvPr id="3" name="Content Placeholder 2">
            <a:extLst>
              <a:ext uri="{FF2B5EF4-FFF2-40B4-BE49-F238E27FC236}">
                <a16:creationId xmlns:a16="http://schemas.microsoft.com/office/drawing/2014/main" id="{DCB1F192-2720-6461-7953-10ED803480DF}"/>
              </a:ext>
            </a:extLst>
          </p:cNvPr>
          <p:cNvSpPr>
            <a:spLocks noGrp="1"/>
          </p:cNvSpPr>
          <p:nvPr>
            <p:ph idx="1"/>
          </p:nvPr>
        </p:nvSpPr>
        <p:spPr/>
        <p:txBody>
          <a:bodyPr>
            <a:normAutofit/>
          </a:bodyPr>
          <a:lstStyle/>
          <a:p>
            <a:pPr marL="0" indent="0">
              <a:buNone/>
            </a:pPr>
            <a:r>
              <a:rPr lang="en-US" sz="1800" b="1" dirty="0"/>
              <a:t>Creation </a:t>
            </a:r>
            <a:r>
              <a:rPr lang="en-US" sz="1800" dirty="0"/>
              <a:t>– In the beginning, God created.  At the sound of His voice, galaxies were hurled into orbit and the smallest organisms were established.  Water was  pure, creation was untainted, and life was perfect.. Then God created mand and woman.  Fashioned with His own hands and infused with His own breath, he created Adam and Even to be in relationship with Him and to be stewards of His creation. </a:t>
            </a:r>
          </a:p>
          <a:p>
            <a:pPr marL="0" indent="0">
              <a:buNone/>
            </a:pPr>
            <a:r>
              <a:rPr lang="en-US" sz="1800" b="1" dirty="0"/>
              <a:t>Fall</a:t>
            </a:r>
            <a:r>
              <a:rPr lang="en-US" sz="1800" dirty="0"/>
              <a:t> – Then, the Villain entered the story. Twisting the words of God and promising a better life, Satan  planted a seed of unbelief in the woman’s heart.. Eve doubted the goodness and trustworthiness of God and reached for the very thing that compromised her relationship with Him.  Adam and Eve believed a lie, turned against God, and pursued a story of their own making which left them separated from their Creator. Sin entered the world through humanity, and everything broke.. And that’s what sin is: turning away from God’s desire with actions, attitudes, or thoughts. </a:t>
            </a:r>
          </a:p>
        </p:txBody>
      </p:sp>
    </p:spTree>
    <p:extLst>
      <p:ext uri="{BB962C8B-B14F-4D97-AF65-F5344CB8AC3E}">
        <p14:creationId xmlns:p14="http://schemas.microsoft.com/office/powerpoint/2010/main" val="3409636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BF5A-6336-ECD2-8975-BA4511725F2C}"/>
              </a:ext>
            </a:extLst>
          </p:cNvPr>
          <p:cNvSpPr>
            <a:spLocks noGrp="1"/>
          </p:cNvSpPr>
          <p:nvPr>
            <p:ph type="title"/>
          </p:nvPr>
        </p:nvSpPr>
        <p:spPr>
          <a:xfrm>
            <a:off x="645459" y="531906"/>
            <a:ext cx="10930965" cy="1888565"/>
          </a:xfrm>
        </p:spPr>
        <p:txBody>
          <a:bodyPr>
            <a:normAutofit fontScale="90000"/>
          </a:bodyPr>
          <a:lstStyle/>
          <a:p>
            <a:r>
              <a:rPr lang="en-US" dirty="0"/>
              <a:t>UNPACKING THE STORY </a:t>
            </a:r>
            <a:br>
              <a:rPr lang="en-US" dirty="0"/>
            </a:br>
            <a:r>
              <a:rPr lang="en-US" sz="4400" u="sng" dirty="0"/>
              <a:t>CREATION</a:t>
            </a:r>
            <a:br>
              <a:rPr lang="en-US" sz="4400" u="sng" dirty="0"/>
            </a:br>
            <a:r>
              <a:rPr lang="en-US" sz="4400" u="sng" dirty="0"/>
              <a:t>THE FALL OF MANY</a:t>
            </a:r>
            <a:endParaRPr lang="en-US" u="sng" dirty="0"/>
          </a:p>
        </p:txBody>
      </p:sp>
      <p:sp>
        <p:nvSpPr>
          <p:cNvPr id="3" name="Content Placeholder 2">
            <a:extLst>
              <a:ext uri="{FF2B5EF4-FFF2-40B4-BE49-F238E27FC236}">
                <a16:creationId xmlns:a16="http://schemas.microsoft.com/office/drawing/2014/main" id="{2CF2B360-C71C-3323-B797-4BF8C8ECB066}"/>
              </a:ext>
            </a:extLst>
          </p:cNvPr>
          <p:cNvSpPr>
            <a:spLocks noGrp="1"/>
          </p:cNvSpPr>
          <p:nvPr>
            <p:ph idx="1"/>
          </p:nvPr>
        </p:nvSpPr>
        <p:spPr/>
        <p:txBody>
          <a:bodyPr/>
          <a:lstStyle/>
          <a:p>
            <a:pPr marL="0" indent="0">
              <a:buNone/>
            </a:pPr>
            <a:r>
              <a:rPr lang="en-US" dirty="0"/>
              <a:t>SMALL GROUP DISCUSSION QUESTION(S)</a:t>
            </a:r>
          </a:p>
          <a:p>
            <a:pPr marL="457200" indent="-457200">
              <a:buAutoNum type="arabicPeriod"/>
            </a:pPr>
            <a:r>
              <a:rPr lang="en-US" dirty="0"/>
              <a:t>WHY DO YOU THINK IT’S IMPORTANT TO KNOW GOD AS CREATOR?</a:t>
            </a:r>
          </a:p>
          <a:p>
            <a:pPr marL="457200" indent="-457200">
              <a:buAutoNum type="arabicPeriod"/>
            </a:pPr>
            <a:r>
              <a:rPr lang="en-US" dirty="0"/>
              <a:t>WHAT HAVE YOU BEEN TAUGHT ABOUT THE NATURE AND CONSEQUENCES OF SIN?</a:t>
            </a:r>
          </a:p>
          <a:p>
            <a:pPr marL="457200" indent="-457200">
              <a:buAutoNum type="arabicPeriod"/>
            </a:pPr>
            <a:r>
              <a:rPr lang="en-US" dirty="0"/>
              <a:t>HOW DO YOU SEE SIN’S EFFECTS TODAY?</a:t>
            </a:r>
          </a:p>
          <a:p>
            <a:pPr marL="0" indent="0">
              <a:buNone/>
            </a:pPr>
            <a:endParaRPr lang="en-US" dirty="0"/>
          </a:p>
        </p:txBody>
      </p:sp>
    </p:spTree>
    <p:extLst>
      <p:ext uri="{BB962C8B-B14F-4D97-AF65-F5344CB8AC3E}">
        <p14:creationId xmlns:p14="http://schemas.microsoft.com/office/powerpoint/2010/main" val="293087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B3D1-B885-89E5-F51A-C2D2950D3D71}"/>
              </a:ext>
            </a:extLst>
          </p:cNvPr>
          <p:cNvSpPr>
            <a:spLocks noGrp="1"/>
          </p:cNvSpPr>
          <p:nvPr>
            <p:ph type="title"/>
          </p:nvPr>
        </p:nvSpPr>
        <p:spPr/>
        <p:txBody>
          <a:bodyPr>
            <a:normAutofit/>
          </a:bodyPr>
          <a:lstStyle/>
          <a:p>
            <a:r>
              <a:rPr lang="en-US" sz="1400" b="1" dirty="0"/>
              <a:t>Unpacking of the Story</a:t>
            </a:r>
            <a:br>
              <a:rPr lang="en-US" sz="1400" dirty="0"/>
            </a:br>
            <a:r>
              <a:rPr lang="en-US" sz="1400" i="1" u="sng" dirty="0"/>
              <a:t>Redemption. Re-Creation. </a:t>
            </a:r>
          </a:p>
        </p:txBody>
      </p:sp>
      <p:sp>
        <p:nvSpPr>
          <p:cNvPr id="3" name="Content Placeholder 2">
            <a:extLst>
              <a:ext uri="{FF2B5EF4-FFF2-40B4-BE49-F238E27FC236}">
                <a16:creationId xmlns:a16="http://schemas.microsoft.com/office/drawing/2014/main" id="{DE173AE0-BDCF-2A25-677B-22AEE8D57839}"/>
              </a:ext>
            </a:extLst>
          </p:cNvPr>
          <p:cNvSpPr>
            <a:spLocks noGrp="1"/>
          </p:cNvSpPr>
          <p:nvPr>
            <p:ph idx="1"/>
          </p:nvPr>
        </p:nvSpPr>
        <p:spPr>
          <a:xfrm>
            <a:off x="992094" y="2556932"/>
            <a:ext cx="9904503" cy="3318936"/>
          </a:xfrm>
        </p:spPr>
        <p:txBody>
          <a:bodyPr>
            <a:normAutofit/>
          </a:bodyPr>
          <a:lstStyle/>
          <a:p>
            <a:pPr marL="0" indent="0">
              <a:buNone/>
            </a:pPr>
            <a:r>
              <a:rPr lang="en-US" sz="1600" b="1" dirty="0"/>
              <a:t>Redemption</a:t>
            </a:r>
            <a:r>
              <a:rPr lang="en-US" sz="1600" dirty="0"/>
              <a:t> -  In order to reverse the disastrous effects of sin, to free people from the clutches of the Villain, and to restore people to /God the Father, Jesus came to the earth with His eyes on the cross.  Full God, Jesus made the perfect sacrifice to pay the debt o four sin and to cancel the curse of death on our lives.. Fully human, Jesus was able to completely represent mand before God.  Redemption had come.. On the third day, Jesus rose from the grave to </a:t>
            </a:r>
            <a:r>
              <a:rPr lang="en-US" sz="1600" dirty="0" err="1"/>
              <a:t>conquere</a:t>
            </a:r>
            <a:r>
              <a:rPr lang="en-US" sz="1600" dirty="0"/>
              <a:t> sin and death once and for all.</a:t>
            </a:r>
          </a:p>
          <a:p>
            <a:pPr marL="0" indent="0">
              <a:buNone/>
            </a:pPr>
            <a:r>
              <a:rPr lang="en-US" sz="1600" b="1" dirty="0"/>
              <a:t>Re-Creation</a:t>
            </a:r>
            <a:r>
              <a:rPr lang="en-US" sz="1600" dirty="0"/>
              <a:t> – The story didn't end at the empty tomb; it had just begun.. The great story of God would explode across the globe and change the hears and lives of men and women for all eternity.  All creation is moving toward a great day when Jesus returns and fixes everything that’s broken once and for all. </a:t>
            </a:r>
          </a:p>
        </p:txBody>
      </p:sp>
    </p:spTree>
    <p:extLst>
      <p:ext uri="{BB962C8B-B14F-4D97-AF65-F5344CB8AC3E}">
        <p14:creationId xmlns:p14="http://schemas.microsoft.com/office/powerpoint/2010/main" val="139833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9976-6D82-5D47-45F4-5F5CC9CB864C}"/>
              </a:ext>
            </a:extLst>
          </p:cNvPr>
          <p:cNvSpPr>
            <a:spLocks noGrp="1"/>
          </p:cNvSpPr>
          <p:nvPr>
            <p:ph type="title"/>
          </p:nvPr>
        </p:nvSpPr>
        <p:spPr>
          <a:xfrm>
            <a:off x="609601" y="615576"/>
            <a:ext cx="10960846" cy="1670423"/>
          </a:xfrm>
        </p:spPr>
        <p:txBody>
          <a:bodyPr>
            <a:normAutofit fontScale="90000"/>
          </a:bodyPr>
          <a:lstStyle/>
          <a:p>
            <a:r>
              <a:rPr lang="en-US" dirty="0"/>
              <a:t>UNPACKING THE STORY </a:t>
            </a:r>
            <a:br>
              <a:rPr lang="en-US" dirty="0"/>
            </a:br>
            <a:r>
              <a:rPr lang="en-US" u="sng" dirty="0"/>
              <a:t>REDEMPTION</a:t>
            </a:r>
            <a:br>
              <a:rPr lang="en-US" sz="4400" u="sng" dirty="0"/>
            </a:br>
            <a:r>
              <a:rPr lang="en-US" sz="4400" u="sng" dirty="0"/>
              <a:t>RECREATION</a:t>
            </a:r>
            <a:endParaRPr lang="en-US" dirty="0"/>
          </a:p>
        </p:txBody>
      </p:sp>
      <p:sp>
        <p:nvSpPr>
          <p:cNvPr id="3" name="Content Placeholder 2">
            <a:extLst>
              <a:ext uri="{FF2B5EF4-FFF2-40B4-BE49-F238E27FC236}">
                <a16:creationId xmlns:a16="http://schemas.microsoft.com/office/drawing/2014/main" id="{C57C32E9-247F-ED33-7EA7-5922DD418932}"/>
              </a:ext>
            </a:extLst>
          </p:cNvPr>
          <p:cNvSpPr>
            <a:spLocks noGrp="1"/>
          </p:cNvSpPr>
          <p:nvPr>
            <p:ph idx="1"/>
          </p:nvPr>
        </p:nvSpPr>
        <p:spPr/>
        <p:txBody>
          <a:bodyPr/>
          <a:lstStyle/>
          <a:p>
            <a:pPr marL="0" indent="0">
              <a:buNone/>
            </a:pPr>
            <a:r>
              <a:rPr lang="en-US" dirty="0"/>
              <a:t>SMALL GROUP DISCUSSION QUESTION(S)</a:t>
            </a:r>
          </a:p>
          <a:p>
            <a:pPr marL="457200" indent="-457200">
              <a:buAutoNum type="arabicPeriod"/>
            </a:pPr>
            <a:r>
              <a:rPr lang="en-US" dirty="0"/>
              <a:t>WHAT IS SIGNIFICANT TO YOU ABOUT JESUS BEING BOTH FULLY GOD AND FULLY MAN?</a:t>
            </a:r>
          </a:p>
          <a:p>
            <a:pPr marL="457200" indent="-457200">
              <a:buAutoNum type="arabicPeriod"/>
            </a:pPr>
            <a:r>
              <a:rPr lang="en-US" dirty="0"/>
              <a:t>WHEN YOU LEARN MOR ABOUT GOD IS THERE ANYTHING THAT SURPRISES YOU? WHY?</a:t>
            </a:r>
          </a:p>
        </p:txBody>
      </p:sp>
    </p:spTree>
    <p:extLst>
      <p:ext uri="{BB962C8B-B14F-4D97-AF65-F5344CB8AC3E}">
        <p14:creationId xmlns:p14="http://schemas.microsoft.com/office/powerpoint/2010/main" val="2795505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4B96-E851-9E88-2D93-E1F5E2C45B86}"/>
              </a:ext>
            </a:extLst>
          </p:cNvPr>
          <p:cNvSpPr>
            <a:spLocks noGrp="1"/>
          </p:cNvSpPr>
          <p:nvPr>
            <p:ph type="title"/>
          </p:nvPr>
        </p:nvSpPr>
        <p:spPr/>
        <p:txBody>
          <a:bodyPr/>
          <a:lstStyle/>
          <a:p>
            <a:r>
              <a:rPr lang="en-US" dirty="0"/>
              <a:t>THE ENGAGING EXCERCISE</a:t>
            </a:r>
          </a:p>
        </p:txBody>
      </p:sp>
      <p:sp>
        <p:nvSpPr>
          <p:cNvPr id="3" name="Content Placeholder 2">
            <a:extLst>
              <a:ext uri="{FF2B5EF4-FFF2-40B4-BE49-F238E27FC236}">
                <a16:creationId xmlns:a16="http://schemas.microsoft.com/office/drawing/2014/main" id="{0D6E99A8-C3FC-2F3B-F2E4-5336F52B433D}"/>
              </a:ext>
            </a:extLst>
          </p:cNvPr>
          <p:cNvSpPr>
            <a:spLocks noGrp="1"/>
          </p:cNvSpPr>
          <p:nvPr>
            <p:ph idx="1"/>
          </p:nvPr>
        </p:nvSpPr>
        <p:spPr/>
        <p:txBody>
          <a:bodyPr>
            <a:noAutofit/>
          </a:bodyPr>
          <a:lstStyle/>
          <a:p>
            <a:pPr marL="0" indent="0">
              <a:buNone/>
            </a:pPr>
            <a:r>
              <a:rPr lang="en-US" sz="4000" dirty="0"/>
              <a:t>READ </a:t>
            </a:r>
            <a:r>
              <a:rPr lang="en-US" sz="4000" dirty="0">
                <a:solidFill>
                  <a:schemeClr val="accent4"/>
                </a:solidFill>
              </a:rPr>
              <a:t>PHILIPPIANS 2:5-11 </a:t>
            </a:r>
            <a:r>
              <a:rPr lang="en-US" sz="4000" dirty="0"/>
              <a:t>(READ THIS PASSAGE OUT LOUD AND MAKE A LIST OF THE ATTRIBUTES AND ACTIONS OF JESUS THAT YOU BELIEVE HIS FOLLOWERS SHOULD IMITATE.</a:t>
            </a:r>
          </a:p>
        </p:txBody>
      </p:sp>
    </p:spTree>
    <p:extLst>
      <p:ext uri="{BB962C8B-B14F-4D97-AF65-F5344CB8AC3E}">
        <p14:creationId xmlns:p14="http://schemas.microsoft.com/office/powerpoint/2010/main" val="3092865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F7E7-D572-138A-5B8B-E025726ED6BE}"/>
              </a:ext>
            </a:extLst>
          </p:cNvPr>
          <p:cNvSpPr>
            <a:spLocks noGrp="1"/>
          </p:cNvSpPr>
          <p:nvPr>
            <p:ph type="title"/>
          </p:nvPr>
        </p:nvSpPr>
        <p:spPr/>
        <p:txBody>
          <a:bodyPr>
            <a:normAutofit fontScale="90000"/>
          </a:bodyPr>
          <a:lstStyle/>
          <a:p>
            <a:r>
              <a:rPr lang="en-US" dirty="0"/>
              <a:t>INDIVIDUAL DISCOVERY</a:t>
            </a:r>
            <a:br>
              <a:rPr lang="en-US" dirty="0"/>
            </a:br>
            <a:r>
              <a:rPr lang="en-US" dirty="0"/>
              <a:t>/WEEKLY ACTIVITIES </a:t>
            </a:r>
          </a:p>
        </p:txBody>
      </p:sp>
      <p:sp>
        <p:nvSpPr>
          <p:cNvPr id="3" name="Content Placeholder 2">
            <a:extLst>
              <a:ext uri="{FF2B5EF4-FFF2-40B4-BE49-F238E27FC236}">
                <a16:creationId xmlns:a16="http://schemas.microsoft.com/office/drawing/2014/main" id="{FD49C9AB-C310-9696-9997-EFF8EE7B2C9D}"/>
              </a:ext>
            </a:extLst>
          </p:cNvPr>
          <p:cNvSpPr>
            <a:spLocks noGrp="1"/>
          </p:cNvSpPr>
          <p:nvPr>
            <p:ph idx="1"/>
          </p:nvPr>
        </p:nvSpPr>
        <p:spPr>
          <a:xfrm>
            <a:off x="944282" y="2444377"/>
            <a:ext cx="10351247" cy="3896658"/>
          </a:xfrm>
        </p:spPr>
        <p:txBody>
          <a:bodyPr>
            <a:normAutofit/>
          </a:bodyPr>
          <a:lstStyle/>
          <a:p>
            <a:pPr marL="0" indent="0">
              <a:buNone/>
            </a:pPr>
            <a:r>
              <a:rPr lang="en-US" sz="2800" b="1" dirty="0"/>
              <a:t>WORSHIP </a:t>
            </a:r>
          </a:p>
          <a:p>
            <a:r>
              <a:rPr lang="en-US" sz="2800" dirty="0"/>
              <a:t>BIBLE READING (MARK 1 -4)</a:t>
            </a:r>
          </a:p>
          <a:p>
            <a:r>
              <a:rPr lang="en-US" sz="2800" dirty="0"/>
              <a:t>DO THE DEVOTIONAL –GIVEN BY PASTOR</a:t>
            </a:r>
          </a:p>
          <a:p>
            <a:r>
              <a:rPr lang="en-US" sz="2800" dirty="0"/>
              <a:t>PRAY DAILY (GREET GOD/TELL HIM WHY YOU ARE THANKFUL/TELL HIM YOUR CONCERNS/ASK HIM TO HELP YOU UNDERSTAND YOUR BIBLE READING/ AND THEN LISTEN BY WAY OF MEDITATING TO HIM. </a:t>
            </a:r>
          </a:p>
        </p:txBody>
      </p:sp>
    </p:spTree>
    <p:extLst>
      <p:ext uri="{BB962C8B-B14F-4D97-AF65-F5344CB8AC3E}">
        <p14:creationId xmlns:p14="http://schemas.microsoft.com/office/powerpoint/2010/main" val="20346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CFE2-8414-995B-7775-F822C12D4493}"/>
              </a:ext>
            </a:extLst>
          </p:cNvPr>
          <p:cNvSpPr>
            <a:spLocks noGrp="1"/>
          </p:cNvSpPr>
          <p:nvPr>
            <p:ph type="title"/>
          </p:nvPr>
        </p:nvSpPr>
        <p:spPr/>
        <p:txBody>
          <a:bodyPr>
            <a:normAutofit fontScale="90000"/>
          </a:bodyPr>
          <a:lstStyle/>
          <a:p>
            <a:pPr algn="l"/>
            <a:r>
              <a:rPr lang="en-US" sz="1200" b="1" dirty="0"/>
              <a:t>Weekly Devotional </a:t>
            </a:r>
            <a:br>
              <a:rPr lang="en-US" sz="1200" dirty="0"/>
            </a:br>
            <a:r>
              <a:rPr lang="en-US" sz="1200" dirty="0"/>
              <a:t>HOMECOMING – The first words preached by Jesus are found in Matthew 4:17, where He said; “Repent, because the kingdom of heaven has come near!”</a:t>
            </a:r>
            <a:br>
              <a:rPr lang="en-US" sz="1200" dirty="0"/>
            </a:br>
            <a:r>
              <a:rPr lang="en-US" sz="1200" dirty="0"/>
              <a:t> It’s also the foundation for the first sermon preached in the book of Acts, when Peter declared: “Repent … and be baptized, each of you, in the name of Jesus Christ for the forgiveness of your sins, and you will receive the gift of the Holy Spirit” (Acts 2:38). When we hear “repent,” we often think it includes punishment or correction.  But this word gives life.  It doesn’t mean “get your act together” or clean up your behavior” so much as it means to simply turn around: to turn from sin and turn to god.  It implies readiness.  It results in a complete change of mind, hear, and action, but the first step is to turn and see God. </a:t>
            </a:r>
          </a:p>
        </p:txBody>
      </p:sp>
      <p:sp>
        <p:nvSpPr>
          <p:cNvPr id="3" name="Content Placeholder 2">
            <a:extLst>
              <a:ext uri="{FF2B5EF4-FFF2-40B4-BE49-F238E27FC236}">
                <a16:creationId xmlns:a16="http://schemas.microsoft.com/office/drawing/2014/main" id="{47F1F6C4-08D1-3A0B-E9AD-1287BCA6BF4C}"/>
              </a:ext>
            </a:extLst>
          </p:cNvPr>
          <p:cNvSpPr>
            <a:spLocks noGrp="1"/>
          </p:cNvSpPr>
          <p:nvPr>
            <p:ph idx="1"/>
          </p:nvPr>
        </p:nvSpPr>
        <p:spPr/>
        <p:txBody>
          <a:bodyPr>
            <a:normAutofit/>
          </a:bodyPr>
          <a:lstStyle/>
          <a:p>
            <a:pPr marL="0" indent="0">
              <a:buNone/>
            </a:pPr>
            <a:r>
              <a:rPr lang="en-US" sz="1200" b="1" dirty="0"/>
              <a:t>REPENTANCE ISNT SOMETHING WE DO IN ORDER TO COME TO GOD, ITS SIMPLY OUR COMING TO GOD.  </a:t>
            </a:r>
            <a:r>
              <a:rPr lang="en-US" sz="1200" dirty="0"/>
              <a:t>WHAT IS YOUR REACTION TO THIS STATEMENT? </a:t>
            </a:r>
          </a:p>
          <a:p>
            <a:pPr marL="0" indent="0">
              <a:buNone/>
            </a:pPr>
            <a:r>
              <a:rPr lang="en-US" sz="1200" b="1" dirty="0"/>
              <a:t>TAKE A MOMEN AND READ LUKE 15:11-24</a:t>
            </a:r>
            <a:r>
              <a:rPr lang="en-US" sz="1200" dirty="0"/>
              <a:t>. WHAT AR EYOUR INITIAL THOUGHT FORM OTHE PARABLE OF THE LOST SON? </a:t>
            </a:r>
          </a:p>
          <a:p>
            <a:pPr marL="0" indent="0">
              <a:buNone/>
            </a:pPr>
            <a:r>
              <a:rPr lang="en-US" sz="1200" dirty="0"/>
              <a:t>This story follows the journey of a many who strays far from home and far from the man he was destined to be.  But eventually he backs away from his depraved life, turns around, and walks back home.. That’s what repentance is.  It’s HOMECOMING.  And when we return home, we don’t find a father who is angry or eager to say, “I told you so.” Rather , we see a Father who runs to us.  Jesus doesn’t call us to repentance to just change our behavior.  He calls us to change our hearts and where we rest our heads.  It’s about who or what we are trusting in. </a:t>
            </a:r>
          </a:p>
          <a:p>
            <a:pPr marL="0" indent="0">
              <a:buNone/>
            </a:pPr>
            <a:r>
              <a:rPr lang="en-US" sz="1200" b="1" dirty="0"/>
              <a:t>BEFORE TRUSTING IN THE WORK DONE BY CHRIST ON THE CROSS, WHAT WERE THE THINGS YOU TRUSTED IN?</a:t>
            </a:r>
          </a:p>
          <a:p>
            <a:pPr marL="0" indent="0">
              <a:buNone/>
            </a:pPr>
            <a:r>
              <a:rPr lang="en-US" sz="1200" dirty="0"/>
              <a:t>The journey home begins with repentance at the cross.  The greatest plot twist in history was God Himself coming to earth to deal with sin.  At the cross Jesus took all our sin onto Himself and paid our debt.  This paved the way for us to go back home.. Because of this we know we were created by a passionate Father in heaven who relentlessly pursues His children to bring them back to the family.  Welcome home. </a:t>
            </a:r>
          </a:p>
          <a:p>
            <a:pPr marL="0" indent="0">
              <a:buNone/>
            </a:pPr>
            <a:r>
              <a:rPr lang="en-US" sz="1200" b="1" dirty="0"/>
              <a:t>GIVE AN EXAMPLE OF AN AREA IN YOUR LIFE IN WHICH YOU NEED TO CHANGE DIRECTION. </a:t>
            </a:r>
          </a:p>
          <a:p>
            <a:pPr marL="0" indent="0">
              <a:buNone/>
            </a:pPr>
            <a:endParaRPr lang="en-US" sz="1200" dirty="0"/>
          </a:p>
        </p:txBody>
      </p:sp>
    </p:spTree>
    <p:extLst>
      <p:ext uri="{BB962C8B-B14F-4D97-AF65-F5344CB8AC3E}">
        <p14:creationId xmlns:p14="http://schemas.microsoft.com/office/powerpoint/2010/main" val="1708070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A screenshot of a cell phone&#10;&#10;Description automatically generated with medium confidence">
            <a:extLst>
              <a:ext uri="{FF2B5EF4-FFF2-40B4-BE49-F238E27FC236}">
                <a16:creationId xmlns:a16="http://schemas.microsoft.com/office/drawing/2014/main" id="{EDAE2131-F243-403A-A6A5-3F6F50DC2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63" y="3459163"/>
            <a:ext cx="1271588" cy="1825625"/>
          </a:xfrm>
          <a:prstGeom prst="rect">
            <a:avLst/>
          </a:prstGeom>
          <a:extLst>
            <a:ext uri="{909E8E84-426E-40DD-AFC4-6F175D3DCCD1}">
              <a14:hiddenFill xmlns:a14="http://schemas.microsoft.com/office/drawing/2010/main">
                <a:solidFill>
                  <a:srgbClr val="FFFFFF"/>
                </a:solidFill>
              </a14:hiddenFill>
            </a:ext>
          </a:extLst>
        </p:spPr>
      </p:pic>
      <p:pic>
        <p:nvPicPr>
          <p:cNvPr id="4109" name="Picture 13" descr="Logo&#10;&#10;Description automatically generated with low confidence">
            <a:extLst>
              <a:ext uri="{FF2B5EF4-FFF2-40B4-BE49-F238E27FC236}">
                <a16:creationId xmlns:a16="http://schemas.microsoft.com/office/drawing/2014/main" id="{3C65131C-88C5-4A50-9E82-D6CC6FE98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459163"/>
            <a:ext cx="1222375" cy="1825625"/>
          </a:xfrm>
          <a:prstGeom prst="rect">
            <a:avLst/>
          </a:prstGeom>
          <a:extLst>
            <a:ext uri="{909E8E84-426E-40DD-AFC4-6F175D3DCCD1}">
              <a14:hiddenFill xmlns:a14="http://schemas.microsoft.com/office/drawing/2010/main">
                <a:solidFill>
                  <a:srgbClr val="FFFFFF"/>
                </a:solidFill>
              </a14:hiddenFill>
            </a:ext>
          </a:extLst>
        </p:spPr>
      </p:pic>
      <p:pic>
        <p:nvPicPr>
          <p:cNvPr id="4113" name="Picture 17">
            <a:extLst>
              <a:ext uri="{FF2B5EF4-FFF2-40B4-BE49-F238E27FC236}">
                <a16:creationId xmlns:a16="http://schemas.microsoft.com/office/drawing/2014/main" id="{AD9D3440-4B3A-4259-A590-6554B6997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7950" y="3459163"/>
            <a:ext cx="1543050" cy="1825625"/>
          </a:xfrm>
          <a:prstGeom prst="rect">
            <a:avLst/>
          </a:prstGeom>
          <a:extLst>
            <a:ext uri="{909E8E84-426E-40DD-AFC4-6F175D3DCCD1}">
              <a14:hiddenFill xmlns:a14="http://schemas.microsoft.com/office/drawing/2010/main">
                <a:solidFill>
                  <a:srgbClr val="FFFFFF"/>
                </a:solidFill>
              </a14:hiddenFill>
            </a:ext>
          </a:extLst>
        </p:spPr>
      </p:pic>
      <p:pic>
        <p:nvPicPr>
          <p:cNvPr id="4111" name="Picture 15" descr="Logo, company name&#10;&#10;Description automatically generated">
            <a:extLst>
              <a:ext uri="{FF2B5EF4-FFF2-40B4-BE49-F238E27FC236}">
                <a16:creationId xmlns:a16="http://schemas.microsoft.com/office/drawing/2014/main" id="{98B39031-9DDF-4CCF-98D5-2B5A10912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0850" y="3459163"/>
            <a:ext cx="1189038" cy="1825625"/>
          </a:xfrm>
          <a:prstGeom prst="rect">
            <a:avLst/>
          </a:prstGeom>
          <a:extLst>
            <a:ext uri="{909E8E84-426E-40DD-AFC4-6F175D3DCCD1}">
              <a14:hiddenFill xmlns:a14="http://schemas.microsoft.com/office/drawing/2010/main">
                <a:solidFill>
                  <a:srgbClr val="FFFFFF"/>
                </a:solidFill>
              </a14:hiddenFill>
            </a:ext>
          </a:extLst>
        </p:spPr>
      </p:pic>
      <p:pic>
        <p:nvPicPr>
          <p:cNvPr id="23" name="Graphic 22" descr="Right Pointing Backhand Index">
            <a:extLst>
              <a:ext uri="{FF2B5EF4-FFF2-40B4-BE49-F238E27FC236}">
                <a16:creationId xmlns:a16="http://schemas.microsoft.com/office/drawing/2014/main" id="{82B6A627-EEE6-4641-8610-2DB5AA4907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88150" y="3459163"/>
            <a:ext cx="1825625" cy="1825625"/>
          </a:xfrm>
          <a:prstGeom prst="rect">
            <a:avLst/>
          </a:prstGeom>
        </p:spPr>
      </p:pic>
      <p:pic>
        <p:nvPicPr>
          <p:cNvPr id="4117" name="Picture 21" descr="Logo, company name&#10;&#10;Description automatically generated">
            <a:extLst>
              <a:ext uri="{FF2B5EF4-FFF2-40B4-BE49-F238E27FC236}">
                <a16:creationId xmlns:a16="http://schemas.microsoft.com/office/drawing/2014/main" id="{58900F72-55C9-4B66-A888-FB948BB058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2038" y="3459163"/>
            <a:ext cx="1385888" cy="1825625"/>
          </a:xfrm>
          <a:prstGeom prst="rect">
            <a:avLst/>
          </a:prstGeom>
          <a:extLst>
            <a:ext uri="{909E8E84-426E-40DD-AFC4-6F175D3DCCD1}">
              <a14:hiddenFill xmlns:a14="http://schemas.microsoft.com/office/drawing/2010/main">
                <a:solidFill>
                  <a:srgbClr val="FFFFFF"/>
                </a:solidFill>
              </a14:hiddenFill>
            </a:ext>
          </a:extLst>
        </p:spPr>
      </p:pic>
      <p:pic>
        <p:nvPicPr>
          <p:cNvPr id="4115" name="Picture 19" descr="Logo&#10;&#10;Description automatically generated">
            <a:extLst>
              <a:ext uri="{FF2B5EF4-FFF2-40B4-BE49-F238E27FC236}">
                <a16:creationId xmlns:a16="http://schemas.microsoft.com/office/drawing/2014/main" id="{AF110D82-C190-48B5-B8E9-350A314533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36188" y="3459163"/>
            <a:ext cx="1214438" cy="1825625"/>
          </a:xfrm>
          <a:prstGeom prst="rect">
            <a:avLst/>
          </a:prstGeom>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2EFB36C-438A-4C48-B69E-A76C3645E8D5}"/>
              </a:ext>
            </a:extLst>
          </p:cNvPr>
          <p:cNvSpPr>
            <a:spLocks noGrp="1"/>
          </p:cNvSpPr>
          <p:nvPr>
            <p:ph type="title"/>
          </p:nvPr>
        </p:nvSpPr>
        <p:spPr>
          <a:xfrm>
            <a:off x="1286932" y="1204109"/>
            <a:ext cx="10023398" cy="857894"/>
          </a:xfrm>
        </p:spPr>
        <p:txBody>
          <a:bodyPr vert="horz" lIns="91440" tIns="45720" rIns="91440" bIns="45720" rtlCol="0">
            <a:normAutofit/>
          </a:bodyPr>
          <a:lstStyle/>
          <a:p>
            <a:r>
              <a:rPr lang="en-US" sz="4000" b="0" i="0" kern="1200" cap="all">
                <a:solidFill>
                  <a:srgbClr val="FFFFFF"/>
                </a:solidFill>
                <a:effectLst/>
                <a:latin typeface="+mj-lt"/>
                <a:ea typeface="+mj-ea"/>
                <a:cs typeface="+mj-cs"/>
              </a:rPr>
              <a:t>TAKE THE NEXT STEP</a:t>
            </a:r>
          </a:p>
        </p:txBody>
      </p:sp>
    </p:spTree>
    <p:extLst>
      <p:ext uri="{BB962C8B-B14F-4D97-AF65-F5344CB8AC3E}">
        <p14:creationId xmlns:p14="http://schemas.microsoft.com/office/powerpoint/2010/main" val="3509563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3CD11-DE51-8510-94F3-EE783D312F5F}"/>
              </a:ext>
            </a:extLst>
          </p:cNvPr>
          <p:cNvSpPr>
            <a:spLocks noGrp="1"/>
          </p:cNvSpPr>
          <p:nvPr>
            <p:ph type="title"/>
          </p:nvPr>
        </p:nvSpPr>
        <p:spPr/>
        <p:txBody>
          <a:bodyPr>
            <a:normAutofit fontScale="90000"/>
          </a:bodyPr>
          <a:lstStyle/>
          <a:p>
            <a:r>
              <a:rPr lang="en-US" dirty="0"/>
              <a:t>INDIVIDUAL DISCOVERY</a:t>
            </a:r>
            <a:br>
              <a:rPr lang="en-US" dirty="0"/>
            </a:br>
            <a:r>
              <a:rPr lang="en-US" dirty="0"/>
              <a:t>/WEEKLY ACTIVITIES </a:t>
            </a:r>
          </a:p>
        </p:txBody>
      </p:sp>
      <p:sp>
        <p:nvSpPr>
          <p:cNvPr id="3" name="Content Placeholder 2">
            <a:extLst>
              <a:ext uri="{FF2B5EF4-FFF2-40B4-BE49-F238E27FC236}">
                <a16:creationId xmlns:a16="http://schemas.microsoft.com/office/drawing/2014/main" id="{1D06F070-4A44-7750-C50E-9654B0A29C00}"/>
              </a:ext>
            </a:extLst>
          </p:cNvPr>
          <p:cNvSpPr>
            <a:spLocks noGrp="1"/>
          </p:cNvSpPr>
          <p:nvPr>
            <p:ph idx="1"/>
          </p:nvPr>
        </p:nvSpPr>
        <p:spPr/>
        <p:txBody>
          <a:bodyPr>
            <a:normAutofit fontScale="92500" lnSpcReduction="20000"/>
          </a:bodyPr>
          <a:lstStyle/>
          <a:p>
            <a:pPr marL="0" indent="0">
              <a:buNone/>
            </a:pPr>
            <a:r>
              <a:rPr lang="en-US" b="1" dirty="0"/>
              <a:t>PERSONAL STUDY – (we will cover on Sunday’s)</a:t>
            </a:r>
          </a:p>
          <a:p>
            <a:pPr marL="457200" indent="-457200">
              <a:buAutoNum type="arabicPeriod"/>
            </a:pPr>
            <a:r>
              <a:rPr lang="en-US" dirty="0"/>
              <a:t>Read the “How Jesus Came lesson” and “Why Jesus Came”</a:t>
            </a:r>
          </a:p>
          <a:p>
            <a:pPr marL="457200" indent="-457200">
              <a:buAutoNum type="arabicPeriod"/>
            </a:pPr>
            <a:endParaRPr lang="en-US" dirty="0"/>
          </a:p>
          <a:p>
            <a:pPr marL="0" indent="0">
              <a:buNone/>
            </a:pPr>
            <a:r>
              <a:rPr lang="en-US" dirty="0"/>
              <a:t>APPLICATION</a:t>
            </a:r>
          </a:p>
          <a:p>
            <a:pPr marL="457200" indent="-457200">
              <a:buAutoNum type="arabicPeriod"/>
            </a:pPr>
            <a:r>
              <a:rPr lang="en-US" dirty="0"/>
              <a:t>Attend church</a:t>
            </a:r>
          </a:p>
          <a:p>
            <a:pPr marL="457200" indent="-457200">
              <a:buAutoNum type="arabicPeriod"/>
            </a:pPr>
            <a:r>
              <a:rPr lang="en-US" dirty="0"/>
              <a:t>Connect with others</a:t>
            </a:r>
          </a:p>
          <a:p>
            <a:pPr marL="457200" indent="-457200">
              <a:buAutoNum type="arabicPeriod"/>
            </a:pPr>
            <a:r>
              <a:rPr lang="en-US" dirty="0"/>
              <a:t>Memorize 2 Corinthians 5:17</a:t>
            </a:r>
          </a:p>
          <a:p>
            <a:pPr marL="457200" indent="-457200">
              <a:buAutoNum type="arabicPeriod"/>
            </a:pPr>
            <a:r>
              <a:rPr lang="en-US" dirty="0"/>
              <a:t>Spend time JOURNALING</a:t>
            </a:r>
          </a:p>
        </p:txBody>
      </p:sp>
    </p:spTree>
    <p:extLst>
      <p:ext uri="{BB962C8B-B14F-4D97-AF65-F5344CB8AC3E}">
        <p14:creationId xmlns:p14="http://schemas.microsoft.com/office/powerpoint/2010/main" val="3552208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B7C3-925A-56FD-77EC-72202DEC2BDF}"/>
              </a:ext>
            </a:extLst>
          </p:cNvPr>
          <p:cNvSpPr>
            <a:spLocks noGrp="1"/>
          </p:cNvSpPr>
          <p:nvPr>
            <p:ph type="title"/>
          </p:nvPr>
        </p:nvSpPr>
        <p:spPr>
          <a:xfrm>
            <a:off x="1295402" y="657413"/>
            <a:ext cx="9601196" cy="430306"/>
          </a:xfrm>
        </p:spPr>
        <p:txBody>
          <a:bodyPr>
            <a:normAutofit fontScale="90000"/>
          </a:bodyPr>
          <a:lstStyle/>
          <a:p>
            <a:pPr algn="l"/>
            <a:r>
              <a:rPr lang="en-US" sz="1400" b="1" dirty="0">
                <a:solidFill>
                  <a:schemeClr val="accent4"/>
                </a:solidFill>
              </a:rPr>
              <a:t>Personal Study: HOW JESUS CAME</a:t>
            </a:r>
            <a:br>
              <a:rPr lang="en-US" sz="1400" dirty="0"/>
            </a:br>
            <a:endParaRPr lang="en-US" sz="1400" dirty="0"/>
          </a:p>
        </p:txBody>
      </p:sp>
      <p:sp>
        <p:nvSpPr>
          <p:cNvPr id="3" name="Content Placeholder 2">
            <a:extLst>
              <a:ext uri="{FF2B5EF4-FFF2-40B4-BE49-F238E27FC236}">
                <a16:creationId xmlns:a16="http://schemas.microsoft.com/office/drawing/2014/main" id="{17BF6DB9-2790-C0E9-E61E-6EB452B06214}"/>
              </a:ext>
            </a:extLst>
          </p:cNvPr>
          <p:cNvSpPr>
            <a:spLocks noGrp="1"/>
          </p:cNvSpPr>
          <p:nvPr>
            <p:ph idx="1"/>
          </p:nvPr>
        </p:nvSpPr>
        <p:spPr>
          <a:xfrm>
            <a:off x="878540" y="926353"/>
            <a:ext cx="10524565" cy="5331012"/>
          </a:xfrm>
        </p:spPr>
        <p:txBody>
          <a:bodyPr>
            <a:normAutofit/>
          </a:bodyPr>
          <a:lstStyle/>
          <a:p>
            <a:pPr marL="0" indent="0">
              <a:buNone/>
            </a:pPr>
            <a:r>
              <a:rPr lang="en-US" sz="1200" dirty="0"/>
              <a:t>Isaiah 9:6 “For unto us a child is born, a son will be given, and the government will be on His shoulders.  He will be named Wonderful Counselor, Mighty God, Eternal Father, Prince of Peace.</a:t>
            </a:r>
          </a:p>
          <a:p>
            <a:pPr marL="0" indent="0">
              <a:buNone/>
            </a:pPr>
            <a:r>
              <a:rPr lang="en-US" sz="1200" dirty="0"/>
              <a:t>THIS IS GOD’S PROMISE FROM THE BEGINNING OF TIME. He promised that He will make things right with God and man. This is what the coming of Jesus is all about. Jesus has come to not only teach moral lessons or set good examples. He came to liberate, make things right, and start a revolution.</a:t>
            </a:r>
          </a:p>
          <a:p>
            <a:pPr marL="0" indent="0">
              <a:buNone/>
            </a:pPr>
            <a:r>
              <a:rPr lang="en-US" sz="1200" dirty="0"/>
              <a:t>Four Ways in Which He Came:</a:t>
            </a:r>
          </a:p>
          <a:p>
            <a:pPr marL="228600" indent="-228600">
              <a:buAutoNum type="arabicPeriod"/>
            </a:pPr>
            <a:r>
              <a:rPr lang="en-US" sz="1200" b="1" dirty="0"/>
              <a:t>He left his rightful place in heaven and came in the chaos of humanity</a:t>
            </a:r>
            <a:r>
              <a:rPr lang="en-US" sz="1200" dirty="0"/>
              <a:t>. Hebrews 2:9  (He came in a stone feeding trough for animals, the voice of God was heard in the cry of an infant. He came dressed in the skin of His own creation, subjected Himself to the care of His own creation, and fixed His eyes on the salvation of humanity.  He turned water into wine. He showed mercy to sexually promiscuous women. He healed the sick. He commanded dead men to walk out of their graves. He loved and showed honor to the scum of society. {</a:t>
            </a:r>
            <a:r>
              <a:rPr lang="en-US" sz="1200" dirty="0">
                <a:highlight>
                  <a:srgbClr val="FFFF00"/>
                </a:highlight>
              </a:rPr>
              <a:t>Have you ever thought of Jesus in these terms? How does the way Christ to Earth encourage you as we </a:t>
            </a:r>
            <a:r>
              <a:rPr lang="en-US" sz="1200" dirty="0" err="1">
                <a:highlight>
                  <a:srgbClr val="FFFF00"/>
                </a:highlight>
              </a:rPr>
              <a:t>lin</a:t>
            </a:r>
            <a:r>
              <a:rPr lang="en-US" sz="1200" dirty="0">
                <a:highlight>
                  <a:srgbClr val="FFFF00"/>
                </a:highlight>
              </a:rPr>
              <a:t> a culture tainted by sin?}</a:t>
            </a:r>
          </a:p>
          <a:p>
            <a:pPr marL="228600" indent="-228600">
              <a:buAutoNum type="arabicPeriod"/>
            </a:pPr>
            <a:r>
              <a:rPr lang="en-US" sz="1200" b="1" dirty="0"/>
              <a:t>He came as a man</a:t>
            </a:r>
            <a:r>
              <a:rPr lang="en-US" sz="1200" dirty="0"/>
              <a:t>. (Matt. 1:18, Joh 4:6, John 19:28) Because he was fully human, He’s able to represent us, to pay our penalty, to mediate for us before God, to serve as our example, and to identify with us. PHILIPPIANS 2:7-8 says “He emptied himself by </a:t>
            </a:r>
            <a:r>
              <a:rPr lang="en-US" sz="1200" dirty="0" err="1"/>
              <a:t>assumg</a:t>
            </a:r>
            <a:r>
              <a:rPr lang="en-US" sz="1200" dirty="0"/>
              <a:t> the form of a slave, taking on the likeness of men.  Nd when He had come as a man in Hies external form. He humbled Himself by becoming obedient to the point of death – even to death on the cross.”</a:t>
            </a:r>
          </a:p>
          <a:p>
            <a:pPr marL="228600" indent="-228600">
              <a:buAutoNum type="arabicPeriod"/>
            </a:pPr>
            <a:r>
              <a:rPr lang="en-US" sz="1200" b="1" dirty="0"/>
              <a:t>He came as God</a:t>
            </a:r>
            <a:r>
              <a:rPr lang="en-US" sz="1200" dirty="0"/>
              <a:t>. His birth was supernatural. By His own claim, He was and is God. God declared him to be God, and even the demons recognize Him to be God.. He displayed attributes of deity such as working miracles and forgiving sins. (Matt. 1:18, Col 2:9) Because He was fully God, He was able to offer a perfect sacrifice. 1 John 5:20 says “And we know that the Son of God has come and has given us understanding so that we may know the true One.  We are in the true One- that is, in His Son Jesus Christ. He is the true God and eternal life.” {</a:t>
            </a:r>
            <a:r>
              <a:rPr lang="en-US" sz="1200" dirty="0">
                <a:highlight>
                  <a:srgbClr val="FFFF00"/>
                </a:highlight>
              </a:rPr>
              <a:t>Is it difficult for you to grasp the thought of Jesus as fully God and fully man? Why or why not?}  {Why is it important that He is both?}</a:t>
            </a:r>
          </a:p>
          <a:p>
            <a:pPr marL="228600" indent="-228600">
              <a:buAutoNum type="arabicPeriod"/>
            </a:pPr>
            <a:r>
              <a:rPr lang="en-US" sz="1200" b="1" dirty="0"/>
              <a:t>He came to serve, sacrifice, and save</a:t>
            </a:r>
            <a:r>
              <a:rPr lang="en-US" sz="1200" dirty="0"/>
              <a:t>. Romans 5:8 declares, “But God proves His own love for us in that while we were still sinners, Christ died for us!” He is uniquely designed to represent people to God and God to people. Because He is fully human, He can offer the sacrifice on our behalf. Because He is fully God, He can offer the perfect sacrifice.  1 John 4:9-10 says “God’s love was revealed among us in this way: God sent His One and Only Son into the world so that we might live through Him.  Love consists in this: not that we loved God, but that He oved us and sent His Son to be the propitiation four our sins</a:t>
            </a:r>
            <a:r>
              <a:rPr lang="en-US" sz="1200" dirty="0">
                <a:highlight>
                  <a:srgbClr val="FFFF00"/>
                </a:highlight>
              </a:rPr>
              <a:t>.”{What’s your reaction to the idea that salvation isn’t found in what we do for God but in what He has done for us?}</a:t>
            </a:r>
          </a:p>
        </p:txBody>
      </p:sp>
    </p:spTree>
    <p:extLst>
      <p:ext uri="{BB962C8B-B14F-4D97-AF65-F5344CB8AC3E}">
        <p14:creationId xmlns:p14="http://schemas.microsoft.com/office/powerpoint/2010/main" val="1470755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1233-D320-3D20-B462-682E00F0A816}"/>
              </a:ext>
            </a:extLst>
          </p:cNvPr>
          <p:cNvSpPr>
            <a:spLocks noGrp="1"/>
          </p:cNvSpPr>
          <p:nvPr>
            <p:ph type="title"/>
          </p:nvPr>
        </p:nvSpPr>
        <p:spPr>
          <a:xfrm>
            <a:off x="1295402" y="639482"/>
            <a:ext cx="9601196" cy="233083"/>
          </a:xfrm>
        </p:spPr>
        <p:txBody>
          <a:bodyPr>
            <a:normAutofit fontScale="90000"/>
          </a:bodyPr>
          <a:lstStyle/>
          <a:p>
            <a:pPr algn="l"/>
            <a:r>
              <a:rPr lang="en-US" sz="1400" b="1" dirty="0">
                <a:solidFill>
                  <a:schemeClr val="accent4"/>
                </a:solidFill>
              </a:rPr>
              <a:t>Personal Study: Why Jesus Came</a:t>
            </a:r>
          </a:p>
        </p:txBody>
      </p:sp>
      <p:sp>
        <p:nvSpPr>
          <p:cNvPr id="3" name="Content Placeholder 2">
            <a:extLst>
              <a:ext uri="{FF2B5EF4-FFF2-40B4-BE49-F238E27FC236}">
                <a16:creationId xmlns:a16="http://schemas.microsoft.com/office/drawing/2014/main" id="{805C60C7-73FE-77D0-DFB8-967C9191B443}"/>
              </a:ext>
            </a:extLst>
          </p:cNvPr>
          <p:cNvSpPr>
            <a:spLocks noGrp="1"/>
          </p:cNvSpPr>
          <p:nvPr>
            <p:ph idx="1"/>
          </p:nvPr>
        </p:nvSpPr>
        <p:spPr>
          <a:xfrm>
            <a:off x="800847" y="800847"/>
            <a:ext cx="10596282" cy="5417671"/>
          </a:xfrm>
        </p:spPr>
        <p:txBody>
          <a:bodyPr>
            <a:normAutofit lnSpcReduction="10000"/>
          </a:bodyPr>
          <a:lstStyle/>
          <a:p>
            <a:pPr marL="0" indent="0">
              <a:buNone/>
            </a:pPr>
            <a:r>
              <a:rPr lang="en-US" sz="1400" dirty="0"/>
              <a:t>Being a Christian is about what you can do for God; it’s about what God has already done for you.  Jesus paid our </a:t>
            </a:r>
            <a:r>
              <a:rPr lang="en-US" sz="1400" dirty="0" err="1"/>
              <a:t>deby</a:t>
            </a:r>
            <a:r>
              <a:rPr lang="en-US" sz="1400" dirty="0"/>
              <a:t>, freed us from sin and death, and reconciled us to god and others.  Jesus divinely disrupted and reversed the story of humanity.  On the cross, our guilt, the bondage of sin, and our separation from God were reconciled.  </a:t>
            </a:r>
          </a:p>
          <a:p>
            <a:pPr marL="0" indent="0">
              <a:buNone/>
            </a:pPr>
            <a:r>
              <a:rPr lang="en-US" sz="1400" b="1" dirty="0"/>
              <a:t>Guilt:</a:t>
            </a:r>
            <a:r>
              <a:rPr lang="en-US" sz="1400" dirty="0"/>
              <a:t>  Because of what happened with Adam, the first man, we were all born guilty in our relationship with God. But Jesus paid our debt; one that He Himself did not owe, but because we couldn’t pay it. He paid it. The charges/guilt/debt of sin has been paid by Him. </a:t>
            </a:r>
            <a:r>
              <a:rPr lang="en-US" sz="1400" b="1" dirty="0">
                <a:solidFill>
                  <a:schemeClr val="accent4"/>
                </a:solidFill>
              </a:rPr>
              <a:t>This is CALLED PROPITIATION. </a:t>
            </a:r>
          </a:p>
          <a:p>
            <a:pPr marL="0" indent="0">
              <a:buNone/>
            </a:pPr>
            <a:r>
              <a:rPr lang="en-US" sz="1400" dirty="0"/>
              <a:t>2 Corinthians 5:21 says “He mad the One who did not know sin to be sin for s, so that we might become the righteousness of God in Him. </a:t>
            </a:r>
          </a:p>
          <a:p>
            <a:pPr marL="0" indent="0">
              <a:buNone/>
            </a:pPr>
            <a:r>
              <a:rPr lang="en-US" sz="1400" dirty="0">
                <a:highlight>
                  <a:srgbClr val="FFFF00"/>
                </a:highlight>
              </a:rPr>
              <a:t>WRITE DOWN IN YOUR JOURNAL YOUR THOUGHTS ON THE CONCEPT OF GUILT</a:t>
            </a:r>
            <a:r>
              <a:rPr lang="en-US" sz="1400" dirty="0"/>
              <a:t>.</a:t>
            </a:r>
          </a:p>
          <a:p>
            <a:pPr marL="0" indent="0">
              <a:buNone/>
            </a:pPr>
            <a:r>
              <a:rPr lang="en-US" sz="1400" b="1" dirty="0"/>
              <a:t>Bondage</a:t>
            </a:r>
            <a:r>
              <a:rPr lang="en-US" sz="1400" dirty="0"/>
              <a:t>: Jesus defeated the power of sin and death on the cross, liberating us from its grip on our lives and granting us eternal life in Him.  Through Jesus, we are freed from sin.  </a:t>
            </a:r>
            <a:r>
              <a:rPr lang="en-US" sz="1400" b="1" dirty="0">
                <a:solidFill>
                  <a:schemeClr val="accent4"/>
                </a:solidFill>
              </a:rPr>
              <a:t>This is called REDEMPTION</a:t>
            </a:r>
            <a:r>
              <a:rPr lang="en-US" sz="1400" dirty="0"/>
              <a:t>. Romans 6:22-23 says “But now, since you have been liberated from sin and have become enslaved to god, you have your fruit, which results in sanctification- and the end is eternal life! For the wages of sin is death, but the gift of God is eternal life in Christ Jesus our Lord. </a:t>
            </a:r>
          </a:p>
          <a:p>
            <a:pPr marL="0" indent="0">
              <a:buNone/>
            </a:pPr>
            <a:r>
              <a:rPr lang="en-US" sz="1400" dirty="0">
                <a:highlight>
                  <a:srgbClr val="FFFF00"/>
                </a:highlight>
              </a:rPr>
              <a:t>WRITE DOWN IN YOUR JOURNAL YOUR THOUGHTS ON THE CONCEPT OF BONDAGE</a:t>
            </a:r>
            <a:r>
              <a:rPr lang="en-US" sz="1400" dirty="0"/>
              <a:t>.</a:t>
            </a:r>
          </a:p>
          <a:p>
            <a:pPr marL="0" indent="0">
              <a:buNone/>
            </a:pPr>
            <a:r>
              <a:rPr lang="en-US" sz="1400" b="1" dirty="0"/>
              <a:t>Separation: </a:t>
            </a:r>
            <a:r>
              <a:rPr lang="en-US" sz="1400" dirty="0"/>
              <a:t>Jesus removed the wedge between us and God and made a way four us to have a relationship with Him. Through Christ, we are reunited with God. </a:t>
            </a:r>
            <a:r>
              <a:rPr lang="en-US" sz="1400" b="1" dirty="0">
                <a:solidFill>
                  <a:schemeClr val="accent4"/>
                </a:solidFill>
              </a:rPr>
              <a:t>This is Called RECONCIATION</a:t>
            </a:r>
            <a:r>
              <a:rPr lang="en-US" sz="1400" dirty="0"/>
              <a:t>. Romans 5:10-11 says “For if, while we were enemies, we were reconciled to god through the death of His Son, then how much more, having been reconciled, will we be saved by His life! And not only that, but we also rejoice in ?god through our Lord Jesus Christ.  We have now received this reconciliation through Him. </a:t>
            </a:r>
          </a:p>
          <a:p>
            <a:pPr marL="0" indent="0">
              <a:buNone/>
            </a:pPr>
            <a:r>
              <a:rPr lang="en-US" sz="1400" dirty="0">
                <a:highlight>
                  <a:srgbClr val="FFFF00"/>
                </a:highlight>
              </a:rPr>
              <a:t>WRITE DOWN IN YOUR JOURNAL YOUR THOUGHTS ON THE CONCEPT OF SEPARATION.</a:t>
            </a:r>
          </a:p>
          <a:p>
            <a:pPr marL="0" indent="0">
              <a:buNone/>
            </a:pPr>
            <a:r>
              <a:rPr lang="en-US" sz="1400" dirty="0"/>
              <a:t>Jesus did not die on the cross to give us comfort and safety.  Some people sell salvation like it’s an insurance plan or a safety net.  Unfortunately, we sometimes think that coming to God means that everything will be OK.  Life will get better. Sometimes, it gets worse.  We aren’t promised that everything will be OK; we’re promised His presence.  He doesn’t promise to keep us save; rather, He invites us into a dangerous story to be proclaimers of hope in the midst of </a:t>
            </a:r>
            <a:r>
              <a:rPr lang="en-US" sz="1400" dirty="0" err="1"/>
              <a:t>avery</a:t>
            </a:r>
            <a:r>
              <a:rPr lang="en-US" sz="1400" dirty="0"/>
              <a:t> unsafe world. </a:t>
            </a:r>
          </a:p>
        </p:txBody>
      </p:sp>
    </p:spTree>
    <p:extLst>
      <p:ext uri="{BB962C8B-B14F-4D97-AF65-F5344CB8AC3E}">
        <p14:creationId xmlns:p14="http://schemas.microsoft.com/office/powerpoint/2010/main" val="4013286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081" name="Group 3080">
            <a:extLst>
              <a:ext uri="{FF2B5EF4-FFF2-40B4-BE49-F238E27FC236}">
                <a16:creationId xmlns:a16="http://schemas.microsoft.com/office/drawing/2014/main" id="{76AC4E34-D6A0-4E21-B145-FF6CC6214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082" name="Picture 3081">
              <a:extLst>
                <a:ext uri="{FF2B5EF4-FFF2-40B4-BE49-F238E27FC236}">
                  <a16:creationId xmlns:a16="http://schemas.microsoft.com/office/drawing/2014/main" id="{46DAF3C9-57D3-4380-91C8-0177A1E82A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83" name="Rectangle 3082">
              <a:extLst>
                <a:ext uri="{FF2B5EF4-FFF2-40B4-BE49-F238E27FC236}">
                  <a16:creationId xmlns:a16="http://schemas.microsoft.com/office/drawing/2014/main" id="{CF338E7C-2928-42FC-BA07-1B825D30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84" name="Picture 3083">
              <a:extLst>
                <a:ext uri="{FF2B5EF4-FFF2-40B4-BE49-F238E27FC236}">
                  <a16:creationId xmlns:a16="http://schemas.microsoft.com/office/drawing/2014/main" id="{C71FE40E-CC40-427F-AEFB-BB5EA0E97FE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85" name="Picture 3084">
              <a:extLst>
                <a:ext uri="{FF2B5EF4-FFF2-40B4-BE49-F238E27FC236}">
                  <a16:creationId xmlns:a16="http://schemas.microsoft.com/office/drawing/2014/main" id="{412948D6-ACC1-4FAF-9E30-BD96CE3435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087" name="Rectangle 3086">
            <a:extLst>
              <a:ext uri="{FF2B5EF4-FFF2-40B4-BE49-F238E27FC236}">
                <a16:creationId xmlns:a16="http://schemas.microsoft.com/office/drawing/2014/main" id="{BCE0E071-1FFE-4CBC-B30E-1D152F07D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CAE844BA-5374-418B-9ECC-16C569781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85" y="471792"/>
            <a:ext cx="11264630" cy="5914417"/>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Put some bible in your brain! ~ TXAB ...">
            <a:extLst>
              <a:ext uri="{FF2B5EF4-FFF2-40B4-BE49-F238E27FC236}">
                <a16:creationId xmlns:a16="http://schemas.microsoft.com/office/drawing/2014/main" id="{7E6E6F15-875F-2DE0-1900-6223FCE47EB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27891" y="1651128"/>
            <a:ext cx="4747101" cy="3555743"/>
          </a:xfrm>
          <a:prstGeom prst="rect">
            <a:avLst/>
          </a:prstGeom>
          <a:noFill/>
          <a:extLst>
            <a:ext uri="{909E8E84-426E-40DD-AFC4-6F175D3DCCD1}">
              <a14:hiddenFill xmlns:a14="http://schemas.microsoft.com/office/drawing/2010/main">
                <a:solidFill>
                  <a:srgbClr val="FFFFFF"/>
                </a:solidFill>
              </a14:hiddenFill>
            </a:ext>
          </a:extLst>
        </p:spPr>
      </p:pic>
      <p:sp>
        <p:nvSpPr>
          <p:cNvPr id="3091" name="Rectangle 3090">
            <a:extLst>
              <a:ext uri="{FF2B5EF4-FFF2-40B4-BE49-F238E27FC236}">
                <a16:creationId xmlns:a16="http://schemas.microsoft.com/office/drawing/2014/main" id="{6BAB2FD4-0F7E-4353-8B89-54760C0F4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35508"/>
            <a:ext cx="10954512"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74" name="Picture 2" descr="2 Corinthians 5:17 - Bible verse (ESV ...">
            <a:extLst>
              <a:ext uri="{FF2B5EF4-FFF2-40B4-BE49-F238E27FC236}">
                <a16:creationId xmlns:a16="http://schemas.microsoft.com/office/drawing/2014/main" id="{C874250C-B5E3-CBC5-DD38-AEAB253D241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72236" y="1039092"/>
            <a:ext cx="5544923" cy="4980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20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5" name="Group 3084">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086" name="Picture 3085">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87" name="Rectangle 3086">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88" name="Picture 3087">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89" name="Picture 3088">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091" name="Straight Connector 3090">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2424728-A349-7731-C578-D93E7C7B40A1}"/>
              </a:ext>
            </a:extLst>
          </p:cNvPr>
          <p:cNvSpPr>
            <a:spLocks noGrp="1"/>
          </p:cNvSpPr>
          <p:nvPr>
            <p:ph idx="1"/>
          </p:nvPr>
        </p:nvSpPr>
        <p:spPr>
          <a:xfrm>
            <a:off x="761504" y="726139"/>
            <a:ext cx="6517837" cy="5638801"/>
          </a:xfrm>
        </p:spPr>
        <p:txBody>
          <a:bodyPr>
            <a:normAutofit/>
          </a:bodyPr>
          <a:lstStyle/>
          <a:p>
            <a:pPr marL="0" indent="0">
              <a:lnSpc>
                <a:spcPct val="90000"/>
              </a:lnSpc>
              <a:buNone/>
            </a:pPr>
            <a:r>
              <a:rPr lang="en-US" sz="2800" dirty="0">
                <a:solidFill>
                  <a:srgbClr val="262626"/>
                </a:solidFill>
              </a:rPr>
              <a:t>New Bethel </a:t>
            </a:r>
            <a:r>
              <a:rPr lang="en-US" sz="2800" b="1" dirty="0">
                <a:solidFill>
                  <a:schemeClr val="accent4"/>
                </a:solidFill>
              </a:rPr>
              <a:t>Community Church School </a:t>
            </a:r>
          </a:p>
          <a:p>
            <a:pPr>
              <a:lnSpc>
                <a:spcPct val="90000"/>
              </a:lnSpc>
            </a:pPr>
            <a:r>
              <a:rPr lang="en-US" sz="2800" dirty="0">
                <a:solidFill>
                  <a:srgbClr val="262626"/>
                </a:solidFill>
              </a:rPr>
              <a:t>(YOUTH)</a:t>
            </a:r>
          </a:p>
          <a:p>
            <a:pPr>
              <a:lnSpc>
                <a:spcPct val="90000"/>
              </a:lnSpc>
            </a:pPr>
            <a:r>
              <a:rPr lang="en-US" sz="2800" dirty="0">
                <a:solidFill>
                  <a:srgbClr val="262626"/>
                </a:solidFill>
              </a:rPr>
              <a:t>Adult Sunday School Lesson</a:t>
            </a:r>
          </a:p>
          <a:p>
            <a:pPr>
              <a:lnSpc>
                <a:spcPct val="90000"/>
              </a:lnSpc>
            </a:pPr>
            <a:r>
              <a:rPr lang="en-US" sz="2800" dirty="0">
                <a:solidFill>
                  <a:srgbClr val="262626"/>
                </a:solidFill>
              </a:rPr>
              <a:t>Ministry Courses (Deacons in December)</a:t>
            </a:r>
          </a:p>
          <a:p>
            <a:pPr>
              <a:lnSpc>
                <a:spcPct val="90000"/>
              </a:lnSpc>
            </a:pPr>
            <a:r>
              <a:rPr lang="en-US" sz="2800" dirty="0">
                <a:solidFill>
                  <a:srgbClr val="262626"/>
                </a:solidFill>
              </a:rPr>
              <a:t>The Disciples Path –Main Sanctuary</a:t>
            </a:r>
          </a:p>
          <a:p>
            <a:pPr marL="0" indent="0">
              <a:lnSpc>
                <a:spcPct val="90000"/>
              </a:lnSpc>
              <a:buNone/>
            </a:pPr>
            <a:r>
              <a:rPr lang="en-US" sz="2800" dirty="0">
                <a:solidFill>
                  <a:srgbClr val="262626"/>
                </a:solidFill>
              </a:rPr>
              <a:t>Fresh Church 4</a:t>
            </a:r>
            <a:r>
              <a:rPr lang="en-US" sz="2800" baseline="30000" dirty="0">
                <a:solidFill>
                  <a:srgbClr val="262626"/>
                </a:solidFill>
              </a:rPr>
              <a:t>th</a:t>
            </a:r>
            <a:r>
              <a:rPr lang="en-US" sz="2800" dirty="0">
                <a:solidFill>
                  <a:srgbClr val="262626"/>
                </a:solidFill>
              </a:rPr>
              <a:t> Sundays Sign up Today) </a:t>
            </a:r>
          </a:p>
          <a:p>
            <a:pPr marL="0" indent="0">
              <a:lnSpc>
                <a:spcPct val="90000"/>
              </a:lnSpc>
              <a:buNone/>
            </a:pPr>
            <a:r>
              <a:rPr lang="en-US" sz="2800" b="1" dirty="0">
                <a:solidFill>
                  <a:schemeClr val="accent4"/>
                </a:solidFill>
              </a:rPr>
              <a:t>Church Attendance </a:t>
            </a:r>
            <a:endParaRPr lang="en-US" sz="2800" b="1" dirty="0">
              <a:solidFill>
                <a:schemeClr val="accent4"/>
              </a:solidFill>
              <a:highlight>
                <a:srgbClr val="00FFFF"/>
              </a:highlight>
            </a:endParaRPr>
          </a:p>
          <a:p>
            <a:pPr marL="457200" lvl="1" indent="0">
              <a:lnSpc>
                <a:spcPct val="90000"/>
              </a:lnSpc>
              <a:buNone/>
            </a:pPr>
            <a:r>
              <a:rPr lang="en-US" sz="2800" dirty="0">
                <a:solidFill>
                  <a:srgbClr val="262626"/>
                </a:solidFill>
                <a:highlight>
                  <a:srgbClr val="00FFFF"/>
                </a:highlight>
              </a:rPr>
              <a:t>2</a:t>
            </a:r>
            <a:r>
              <a:rPr lang="en-US" sz="2800" baseline="30000" dirty="0">
                <a:solidFill>
                  <a:srgbClr val="262626"/>
                </a:solidFill>
                <a:highlight>
                  <a:srgbClr val="00FFFF"/>
                </a:highlight>
              </a:rPr>
              <a:t>nd</a:t>
            </a:r>
            <a:r>
              <a:rPr lang="en-US" sz="2800" dirty="0">
                <a:solidFill>
                  <a:srgbClr val="262626"/>
                </a:solidFill>
                <a:highlight>
                  <a:srgbClr val="00FFFF"/>
                </a:highlight>
              </a:rPr>
              <a:t> Sunday November 322 onsite &amp; online</a:t>
            </a:r>
          </a:p>
          <a:p>
            <a:pPr marL="0" indent="0">
              <a:lnSpc>
                <a:spcPct val="90000"/>
              </a:lnSpc>
              <a:buNone/>
            </a:pPr>
            <a:r>
              <a:rPr lang="en-US" sz="2800" dirty="0">
                <a:solidFill>
                  <a:srgbClr val="262626"/>
                </a:solidFill>
                <a:ea typeface="Calibri"/>
                <a:cs typeface="Calibri"/>
              </a:rPr>
              <a:t>New Bethel Community Church School</a:t>
            </a:r>
          </a:p>
          <a:p>
            <a:pPr marL="0" indent="0">
              <a:lnSpc>
                <a:spcPct val="90000"/>
              </a:lnSpc>
              <a:buNone/>
            </a:pPr>
            <a:r>
              <a:rPr lang="en-US" sz="2800" dirty="0">
                <a:solidFill>
                  <a:srgbClr val="262626"/>
                </a:solidFill>
              </a:rPr>
              <a:t>Have you visited mynewbethel.org this week? </a:t>
            </a:r>
          </a:p>
          <a:p>
            <a:pPr marL="514350" indent="-514350">
              <a:lnSpc>
                <a:spcPct val="90000"/>
              </a:lnSpc>
              <a:buAutoNum type="arabicPeriod"/>
            </a:pPr>
            <a:endParaRPr lang="en-US" sz="1400" dirty="0">
              <a:solidFill>
                <a:srgbClr val="262626"/>
              </a:solidFill>
            </a:endParaRPr>
          </a:p>
        </p:txBody>
      </p:sp>
      <p:pic>
        <p:nvPicPr>
          <p:cNvPr id="3078" name="Picture 6" descr="MyNew Bethel | West Palm Beach FL">
            <a:extLst>
              <a:ext uri="{FF2B5EF4-FFF2-40B4-BE49-F238E27FC236}">
                <a16:creationId xmlns:a16="http://schemas.microsoft.com/office/drawing/2014/main" id="{F0D7E4DC-C743-E48E-BB94-9BC52E44191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94738" y="826742"/>
            <a:ext cx="3816974" cy="4893735"/>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692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52B43-DD8D-ECB7-908C-F4EE8C007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05" y="0"/>
            <a:ext cx="11257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02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97C1C5CF-3430-7152-0EFC-C394542AA8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79733" y="323094"/>
            <a:ext cx="5164746" cy="2905170"/>
          </a:xfrm>
          <a:prstGeom prst="rect">
            <a:avLst/>
          </a:prstGeom>
          <a:noFill/>
          <a:extLst>
            <a:ext uri="{909E8E84-426E-40DD-AFC4-6F175D3DCCD1}">
              <a14:hiddenFill xmlns:a14="http://schemas.microsoft.com/office/drawing/2010/main">
                <a:solidFill>
                  <a:srgbClr val="FFFFFF"/>
                </a:solidFill>
              </a14:hiddenFill>
            </a:ext>
          </a:extLst>
        </p:spPr>
      </p:pic>
      <p:sp>
        <p:nvSpPr>
          <p:cNvPr id="6162" name="Rectangle 6161">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a:extLst>
              <a:ext uri="{FF2B5EF4-FFF2-40B4-BE49-F238E27FC236}">
                <a16:creationId xmlns:a16="http://schemas.microsoft.com/office/drawing/2014/main" id="{10CC5378-06B6-2378-A6A7-191DEF0444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5183" y="3467319"/>
            <a:ext cx="4401772" cy="2905170"/>
          </a:xfrm>
          <a:prstGeom prst="rect">
            <a:avLst/>
          </a:prstGeom>
          <a:noFill/>
          <a:extLst>
            <a:ext uri="{909E8E84-426E-40DD-AFC4-6F175D3DCCD1}">
              <a14:hiddenFill xmlns:a14="http://schemas.microsoft.com/office/drawing/2010/main">
                <a:solidFill>
                  <a:srgbClr val="FFFFFF"/>
                </a:solidFill>
              </a14:hiddenFill>
            </a:ext>
          </a:extLst>
        </p:spPr>
      </p:pic>
      <p:sp>
        <p:nvSpPr>
          <p:cNvPr id="6164" name="Rectangle 6163">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6" name="Rectangle 6165">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a:extLst>
              <a:ext uri="{FF2B5EF4-FFF2-40B4-BE49-F238E27FC236}">
                <a16:creationId xmlns:a16="http://schemas.microsoft.com/office/drawing/2014/main" id="{77E2D4CE-8A31-CB25-D22B-A4FFA3120E1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6912" y="3474720"/>
            <a:ext cx="5283368" cy="276056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F42DED2C-2C80-136E-22EE-4AB0A043264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521" y="467704"/>
            <a:ext cx="4907662" cy="276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95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nect With A Small Group">
            <a:extLst>
              <a:ext uri="{FF2B5EF4-FFF2-40B4-BE49-F238E27FC236}">
                <a16:creationId xmlns:a16="http://schemas.microsoft.com/office/drawing/2014/main" id="{3093E0BA-FBBC-5E50-EEFE-ED0E284D00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10938" y="1260780"/>
            <a:ext cx="7560860" cy="423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788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26FA-B0B9-AE5E-DA3A-ED7F386B31D5}"/>
              </a:ext>
            </a:extLst>
          </p:cNvPr>
          <p:cNvSpPr>
            <a:spLocks noGrp="1"/>
          </p:cNvSpPr>
          <p:nvPr>
            <p:ph type="title"/>
          </p:nvPr>
        </p:nvSpPr>
        <p:spPr>
          <a:xfrm>
            <a:off x="633505" y="624540"/>
            <a:ext cx="10930965" cy="791883"/>
          </a:xfrm>
        </p:spPr>
        <p:txBody>
          <a:bodyPr>
            <a:noAutofit/>
          </a:bodyPr>
          <a:lstStyle/>
          <a:p>
            <a:r>
              <a:rPr lang="en-US" sz="3600" dirty="0"/>
              <a:t>THE BEGINNING </a:t>
            </a:r>
            <a:br>
              <a:rPr lang="en-US" sz="3600" dirty="0"/>
            </a:br>
            <a:r>
              <a:rPr lang="en-US" sz="3600" dirty="0"/>
              <a:t>CONTENTS</a:t>
            </a:r>
          </a:p>
        </p:txBody>
      </p:sp>
      <p:sp>
        <p:nvSpPr>
          <p:cNvPr id="3" name="Content Placeholder 2">
            <a:extLst>
              <a:ext uri="{FF2B5EF4-FFF2-40B4-BE49-F238E27FC236}">
                <a16:creationId xmlns:a16="http://schemas.microsoft.com/office/drawing/2014/main" id="{C72CBF0E-9098-CA8C-B230-E0FD123BA56D}"/>
              </a:ext>
            </a:extLst>
          </p:cNvPr>
          <p:cNvSpPr>
            <a:spLocks noGrp="1"/>
          </p:cNvSpPr>
          <p:nvPr>
            <p:ph idx="1"/>
          </p:nvPr>
        </p:nvSpPr>
        <p:spPr>
          <a:xfrm>
            <a:off x="836706" y="1416425"/>
            <a:ext cx="10721789" cy="4817034"/>
          </a:xfrm>
        </p:spPr>
        <p:txBody>
          <a:bodyPr>
            <a:normAutofit/>
          </a:bodyPr>
          <a:lstStyle/>
          <a:p>
            <a:pPr marL="0" indent="0">
              <a:buNone/>
            </a:pPr>
            <a:r>
              <a:rPr lang="en-US" dirty="0"/>
              <a:t>A NOTE FOR DISCIPLE MAKERS</a:t>
            </a:r>
          </a:p>
          <a:p>
            <a:pPr marL="0" indent="0">
              <a:buNone/>
            </a:pPr>
            <a:r>
              <a:rPr lang="en-US" dirty="0"/>
              <a:t>WHAT IS A DISCIPLE</a:t>
            </a:r>
          </a:p>
          <a:p>
            <a:pPr marL="0" indent="0">
              <a:buNone/>
            </a:pPr>
            <a:r>
              <a:rPr lang="en-US" dirty="0"/>
              <a:t>HOW TO USE THIS RESOURCE</a:t>
            </a:r>
          </a:p>
          <a:p>
            <a:pPr marL="0" indent="0">
              <a:buNone/>
            </a:pPr>
            <a:r>
              <a:rPr lang="en-US" dirty="0"/>
              <a:t>SESSION 1 WHAT JUST HAPPENED</a:t>
            </a:r>
          </a:p>
          <a:p>
            <a:pPr marL="0" indent="0">
              <a:buNone/>
            </a:pPr>
            <a:r>
              <a:rPr lang="en-US" b="1" dirty="0">
                <a:solidFill>
                  <a:srgbClr val="FF0000"/>
                </a:solidFill>
              </a:rPr>
              <a:t>SESSION 2 THE CENTRALITY OF CHRIST</a:t>
            </a:r>
          </a:p>
          <a:p>
            <a:pPr marL="0" indent="0">
              <a:buNone/>
            </a:pPr>
            <a:r>
              <a:rPr lang="en-US" dirty="0"/>
              <a:t>SESSION 3 TIME WITH JESUS</a:t>
            </a:r>
          </a:p>
          <a:p>
            <a:pPr marL="0" indent="0">
              <a:buNone/>
            </a:pPr>
            <a:r>
              <a:rPr lang="en-US" dirty="0"/>
              <a:t>SESSION 4 THE BLESSING OF COMMUNITY</a:t>
            </a:r>
          </a:p>
          <a:p>
            <a:pPr marL="0" indent="0">
              <a:buNone/>
            </a:pPr>
            <a:r>
              <a:rPr lang="en-US" dirty="0"/>
              <a:t>SESSION 5 JOINING JESUS ON MISSION</a:t>
            </a:r>
          </a:p>
          <a:p>
            <a:pPr marL="0" indent="0">
              <a:buNone/>
            </a:pPr>
            <a:r>
              <a:rPr lang="en-US" dirty="0"/>
              <a:t>LEADER INSTRUCTIONS </a:t>
            </a:r>
          </a:p>
        </p:txBody>
      </p:sp>
    </p:spTree>
    <p:extLst>
      <p:ext uri="{BB962C8B-B14F-4D97-AF65-F5344CB8AC3E}">
        <p14:creationId xmlns:p14="http://schemas.microsoft.com/office/powerpoint/2010/main" val="2984176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B78BE18-6882-4FAA-BC8C-CA216E963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A34F12D-8C0F-46CA-9F4A-D56193C37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bg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026" name="Picture 2" descr="Matthew 28:19 and the Trinity? - United Church of God Australia">
            <a:extLst>
              <a:ext uri="{FF2B5EF4-FFF2-40B4-BE49-F238E27FC236}">
                <a16:creationId xmlns:a16="http://schemas.microsoft.com/office/drawing/2014/main" id="{66663686-DD32-020D-3134-58D085B28F08}"/>
              </a:ext>
            </a:extLst>
          </p:cNvPr>
          <p:cNvPicPr>
            <a:picLocks noChangeAspect="1" noChangeArrowheads="1"/>
          </p:cNvPicPr>
          <p:nvPr/>
        </p:nvPicPr>
        <p:blipFill>
          <a:blip r:embed="rId3">
            <a:alphaModFix amt="25000"/>
            <a:extLst>
              <a:ext uri="{28A0092B-C50C-407E-A947-70E740481C1C}">
                <a14:useLocalDpi xmlns:a14="http://schemas.microsoft.com/office/drawing/2010/main" val="0"/>
              </a:ext>
            </a:extLst>
          </a:blip>
          <a:srcRect r="1" b="190"/>
          <a:stretch/>
        </p:blipFill>
        <p:spPr bwMode="auto">
          <a:xfrm>
            <a:off x="486138" y="486568"/>
            <a:ext cx="11227442" cy="5883295"/>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F3838012-22B6-4303-8F29-04E1419B3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tx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1AF6365-CF47-55AF-F7C4-976159142F34}"/>
              </a:ext>
            </a:extLst>
          </p:cNvPr>
          <p:cNvSpPr>
            <a:spLocks noGrp="1"/>
          </p:cNvSpPr>
          <p:nvPr>
            <p:ph type="title"/>
          </p:nvPr>
        </p:nvSpPr>
        <p:spPr>
          <a:xfrm>
            <a:off x="1295402" y="982132"/>
            <a:ext cx="9601196" cy="1303867"/>
          </a:xfrm>
        </p:spPr>
        <p:txBody>
          <a:bodyPr>
            <a:normAutofit/>
          </a:bodyPr>
          <a:lstStyle/>
          <a:p>
            <a:r>
              <a:rPr lang="en-US">
                <a:solidFill>
                  <a:schemeClr val="tx1"/>
                </a:solidFill>
              </a:rPr>
              <a:t>A NOTE FOR DISCIPL MAKERS</a:t>
            </a:r>
          </a:p>
        </p:txBody>
      </p:sp>
      <p:cxnSp>
        <p:nvCxnSpPr>
          <p:cNvPr id="1037" name="Straight Connector 1036">
            <a:extLst>
              <a:ext uri="{FF2B5EF4-FFF2-40B4-BE49-F238E27FC236}">
                <a16:creationId xmlns:a16="http://schemas.microsoft.com/office/drawing/2014/main" id="{AB061FF5-9F81-427C-8DA5-3989395517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2351" y="2421466"/>
            <a:ext cx="9407298"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39" name="Group 1038">
            <a:extLst>
              <a:ext uri="{FF2B5EF4-FFF2-40B4-BE49-F238E27FC236}">
                <a16:creationId xmlns:a16="http://schemas.microsoft.com/office/drawing/2014/main" id="{F03F5A17-2CE9-4ADD-9FAF-C1A0BB39C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1040" name="Rounded Rectangle 20">
              <a:extLst>
                <a:ext uri="{FF2B5EF4-FFF2-40B4-BE49-F238E27FC236}">
                  <a16:creationId xmlns:a16="http://schemas.microsoft.com/office/drawing/2014/main" id="{4A88F887-B43E-4CD1-BCE2-739013C6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041" name="Picture 1040">
              <a:extLst>
                <a:ext uri="{FF2B5EF4-FFF2-40B4-BE49-F238E27FC236}">
                  <a16:creationId xmlns:a16="http://schemas.microsoft.com/office/drawing/2014/main" id="{2C9D3412-AB4A-4E20-9A79-B2C80D198B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042" name="Rounded Rectangle 22">
              <a:extLst>
                <a:ext uri="{FF2B5EF4-FFF2-40B4-BE49-F238E27FC236}">
                  <a16:creationId xmlns:a16="http://schemas.microsoft.com/office/drawing/2014/main" id="{A1D7D010-E182-46E6-9264-B39552853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043" name="Picture 1042">
              <a:extLst>
                <a:ext uri="{FF2B5EF4-FFF2-40B4-BE49-F238E27FC236}">
                  <a16:creationId xmlns:a16="http://schemas.microsoft.com/office/drawing/2014/main" id="{F4783A7B-2E08-42E4-87EC-EE59B873DF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1386677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5DBC-C2FC-26AD-765E-9270E77E0E1B}"/>
              </a:ext>
            </a:extLst>
          </p:cNvPr>
          <p:cNvSpPr>
            <a:spLocks noGrp="1"/>
          </p:cNvSpPr>
          <p:nvPr>
            <p:ph type="title"/>
          </p:nvPr>
        </p:nvSpPr>
        <p:spPr/>
        <p:txBody>
          <a:bodyPr/>
          <a:lstStyle/>
          <a:p>
            <a:r>
              <a:rPr lang="en-US" dirty="0"/>
              <a:t>MATTHEW 28:19</a:t>
            </a:r>
          </a:p>
        </p:txBody>
      </p:sp>
      <p:sp>
        <p:nvSpPr>
          <p:cNvPr id="3" name="Content Placeholder 2">
            <a:extLst>
              <a:ext uri="{FF2B5EF4-FFF2-40B4-BE49-F238E27FC236}">
                <a16:creationId xmlns:a16="http://schemas.microsoft.com/office/drawing/2014/main" id="{62E5771C-086E-83B1-3C00-7D1070245642}"/>
              </a:ext>
            </a:extLst>
          </p:cNvPr>
          <p:cNvSpPr>
            <a:spLocks noGrp="1"/>
          </p:cNvSpPr>
          <p:nvPr>
            <p:ph idx="1"/>
          </p:nvPr>
        </p:nvSpPr>
        <p:spPr/>
        <p:txBody>
          <a:bodyPr/>
          <a:lstStyle/>
          <a:p>
            <a:r>
              <a:rPr lang="en-US" dirty="0"/>
              <a:t>DISCIPLESHIP IS THE PRIMARY GOAL OF CHRISTIANS</a:t>
            </a:r>
          </a:p>
          <a:p>
            <a:r>
              <a:rPr lang="en-US" dirty="0"/>
              <a:t>“The disciples path series is a simple tool, no for making disciples but for enabling all of us to take hold of and obey Jesus’ great, enduring commission.”</a:t>
            </a:r>
          </a:p>
          <a:p>
            <a:endParaRPr lang="en-US" dirty="0"/>
          </a:p>
          <a:p>
            <a:pPr marL="0" indent="0">
              <a:buNone/>
            </a:pPr>
            <a:endParaRPr lang="en-US" dirty="0"/>
          </a:p>
        </p:txBody>
      </p:sp>
    </p:spTree>
    <p:extLst>
      <p:ext uri="{BB962C8B-B14F-4D97-AF65-F5344CB8AC3E}">
        <p14:creationId xmlns:p14="http://schemas.microsoft.com/office/powerpoint/2010/main" val="405886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ECFD-6E01-85A1-38C1-DB27B9D8CFFC}"/>
              </a:ext>
            </a:extLst>
          </p:cNvPr>
          <p:cNvSpPr>
            <a:spLocks noGrp="1"/>
          </p:cNvSpPr>
          <p:nvPr>
            <p:ph type="title"/>
          </p:nvPr>
        </p:nvSpPr>
        <p:spPr/>
        <p:txBody>
          <a:bodyPr/>
          <a:lstStyle/>
          <a:p>
            <a:r>
              <a:rPr lang="en-US" dirty="0"/>
              <a:t>WHAT IS A DISCIPLE?</a:t>
            </a:r>
          </a:p>
        </p:txBody>
      </p:sp>
      <p:sp>
        <p:nvSpPr>
          <p:cNvPr id="3" name="Content Placeholder 2">
            <a:extLst>
              <a:ext uri="{FF2B5EF4-FFF2-40B4-BE49-F238E27FC236}">
                <a16:creationId xmlns:a16="http://schemas.microsoft.com/office/drawing/2014/main" id="{0875C99E-D638-7BCC-8A67-83B84978ED55}"/>
              </a:ext>
            </a:extLst>
          </p:cNvPr>
          <p:cNvSpPr>
            <a:spLocks noGrp="1"/>
          </p:cNvSpPr>
          <p:nvPr>
            <p:ph idx="1"/>
          </p:nvPr>
        </p:nvSpPr>
        <p:spPr>
          <a:xfrm>
            <a:off x="633506" y="2444376"/>
            <a:ext cx="10972799" cy="3783106"/>
          </a:xfrm>
        </p:spPr>
        <p:txBody>
          <a:bodyPr>
            <a:noAutofit/>
          </a:bodyPr>
          <a:lstStyle/>
          <a:p>
            <a:r>
              <a:rPr lang="en-US" sz="3600" dirty="0"/>
              <a:t>ONE WHO HAS CHOSEN TO FOLLOW JESUS</a:t>
            </a:r>
          </a:p>
          <a:p>
            <a:r>
              <a:rPr lang="en-US" sz="3600" dirty="0"/>
              <a:t>HIS COMMAND TO HIS FIRST RECRUITS WERE </a:t>
            </a:r>
            <a:r>
              <a:rPr lang="en-US" sz="3600" b="1" dirty="0">
                <a:solidFill>
                  <a:srgbClr val="FF0000"/>
                </a:solidFill>
              </a:rPr>
              <a:t>FOLLOW ME</a:t>
            </a:r>
          </a:p>
          <a:p>
            <a:r>
              <a:rPr lang="en-US" sz="3600" b="1" dirty="0">
                <a:solidFill>
                  <a:srgbClr val="FF0000"/>
                </a:solidFill>
              </a:rPr>
              <a:t>LUKE 6:40 </a:t>
            </a:r>
            <a:r>
              <a:rPr lang="en-US" sz="3600" b="0" i="0" dirty="0">
                <a:solidFill>
                  <a:srgbClr val="000000"/>
                </a:solidFill>
                <a:effectLst/>
                <a:latin typeface="system-ui"/>
              </a:rPr>
              <a:t>The student is not above the teacher, but everyone who is fully trained will be like their teacher.</a:t>
            </a:r>
            <a:endParaRPr lang="en-US" sz="3600" b="1" dirty="0">
              <a:solidFill>
                <a:schemeClr val="tx1"/>
              </a:solidFill>
            </a:endParaRPr>
          </a:p>
        </p:txBody>
      </p:sp>
    </p:spTree>
    <p:extLst>
      <p:ext uri="{BB962C8B-B14F-4D97-AF65-F5344CB8AC3E}">
        <p14:creationId xmlns:p14="http://schemas.microsoft.com/office/powerpoint/2010/main" val="4002907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4555-12D3-222A-06E9-2BBB7D41D747}"/>
              </a:ext>
            </a:extLst>
          </p:cNvPr>
          <p:cNvSpPr>
            <a:spLocks noGrp="1"/>
          </p:cNvSpPr>
          <p:nvPr>
            <p:ph type="title"/>
          </p:nvPr>
        </p:nvSpPr>
        <p:spPr/>
        <p:txBody>
          <a:bodyPr/>
          <a:lstStyle/>
          <a:p>
            <a:r>
              <a:rPr lang="en-US" dirty="0"/>
              <a:t>WHAT IS A DISCIPLE OF JESUS?</a:t>
            </a:r>
          </a:p>
        </p:txBody>
      </p:sp>
      <p:sp>
        <p:nvSpPr>
          <p:cNvPr id="3" name="Content Placeholder 2">
            <a:extLst>
              <a:ext uri="{FF2B5EF4-FFF2-40B4-BE49-F238E27FC236}">
                <a16:creationId xmlns:a16="http://schemas.microsoft.com/office/drawing/2014/main" id="{07BC8223-09AB-C759-6C05-11441AC60D63}"/>
              </a:ext>
            </a:extLst>
          </p:cNvPr>
          <p:cNvSpPr>
            <a:spLocks noGrp="1"/>
          </p:cNvSpPr>
          <p:nvPr>
            <p:ph idx="1"/>
          </p:nvPr>
        </p:nvSpPr>
        <p:spPr>
          <a:xfrm>
            <a:off x="896471" y="2556931"/>
            <a:ext cx="10399058" cy="3658597"/>
          </a:xfrm>
        </p:spPr>
        <p:txBody>
          <a:bodyPr>
            <a:noAutofit/>
          </a:bodyPr>
          <a:lstStyle/>
          <a:p>
            <a:r>
              <a:rPr lang="en-US" sz="4000" dirty="0"/>
              <a:t>A CHILD OF GOD (JOHN 1:31)</a:t>
            </a:r>
          </a:p>
          <a:p>
            <a:r>
              <a:rPr lang="en-US" sz="4000" dirty="0"/>
              <a:t>AN ALIEN IN THIS WORLD (1 PETER 2:11)</a:t>
            </a:r>
          </a:p>
          <a:p>
            <a:r>
              <a:rPr lang="en-US" sz="4000" dirty="0"/>
              <a:t>AN AMBASSADOR FOR CHRIST (2 COR. 5:17,20)</a:t>
            </a:r>
          </a:p>
        </p:txBody>
      </p:sp>
    </p:spTree>
    <p:extLst>
      <p:ext uri="{BB962C8B-B14F-4D97-AF65-F5344CB8AC3E}">
        <p14:creationId xmlns:p14="http://schemas.microsoft.com/office/powerpoint/2010/main" val="327507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C50C-1FEC-05C9-469C-A817E92FB0EC}"/>
              </a:ext>
            </a:extLst>
          </p:cNvPr>
          <p:cNvSpPr>
            <a:spLocks noGrp="1"/>
          </p:cNvSpPr>
          <p:nvPr>
            <p:ph type="title"/>
          </p:nvPr>
        </p:nvSpPr>
        <p:spPr>
          <a:xfrm>
            <a:off x="1295402" y="612589"/>
            <a:ext cx="9601196" cy="767975"/>
          </a:xfrm>
        </p:spPr>
        <p:txBody>
          <a:bodyPr>
            <a:normAutofit/>
          </a:bodyPr>
          <a:lstStyle/>
          <a:p>
            <a:r>
              <a:rPr lang="en-US" dirty="0"/>
              <a:t>YOUR SMALL GROUP</a:t>
            </a:r>
          </a:p>
        </p:txBody>
      </p:sp>
      <p:sp>
        <p:nvSpPr>
          <p:cNvPr id="3" name="Content Placeholder 2">
            <a:extLst>
              <a:ext uri="{FF2B5EF4-FFF2-40B4-BE49-F238E27FC236}">
                <a16:creationId xmlns:a16="http://schemas.microsoft.com/office/drawing/2014/main" id="{20DE395A-3DDD-47C8-DF07-3D103BD10F92}"/>
              </a:ext>
            </a:extLst>
          </p:cNvPr>
          <p:cNvSpPr>
            <a:spLocks noGrp="1"/>
          </p:cNvSpPr>
          <p:nvPr>
            <p:ph idx="1"/>
          </p:nvPr>
        </p:nvSpPr>
        <p:spPr>
          <a:xfrm>
            <a:off x="782918" y="1326776"/>
            <a:ext cx="10644094" cy="4918636"/>
          </a:xfrm>
        </p:spPr>
        <p:txBody>
          <a:bodyPr>
            <a:noAutofit/>
          </a:bodyPr>
          <a:lstStyle/>
          <a:p>
            <a:r>
              <a:rPr lang="en-US" sz="2800" dirty="0"/>
              <a:t>GROUP DISCUSSION</a:t>
            </a:r>
          </a:p>
          <a:p>
            <a:pPr marL="0" indent="0">
              <a:buNone/>
            </a:pPr>
            <a:endParaRPr lang="en-US" sz="2800" dirty="0"/>
          </a:p>
          <a:p>
            <a:pPr lvl="1"/>
            <a:r>
              <a:rPr lang="en-US" sz="2800" b="1" dirty="0"/>
              <a:t>GET STARTED </a:t>
            </a:r>
            <a:r>
              <a:rPr lang="en-US" sz="2800" dirty="0"/>
              <a:t>– PRAY TOGETHER AND REFLECT ON LESSON SHARED BY PASTOR</a:t>
            </a:r>
          </a:p>
          <a:p>
            <a:pPr lvl="1"/>
            <a:r>
              <a:rPr lang="en-US" sz="2800" b="1" dirty="0"/>
              <a:t>THE STORY </a:t>
            </a:r>
            <a:r>
              <a:rPr lang="en-US" sz="2800" dirty="0"/>
              <a:t>(FOLLOW QUESTIONS FOR DISCUSSION)</a:t>
            </a:r>
          </a:p>
          <a:p>
            <a:pPr lvl="2"/>
            <a:r>
              <a:rPr lang="en-US" sz="2800" dirty="0">
                <a:highlight>
                  <a:srgbClr val="FFFF00"/>
                </a:highlight>
              </a:rPr>
              <a:t>KNOW THE STORY</a:t>
            </a:r>
          </a:p>
          <a:p>
            <a:pPr lvl="2"/>
            <a:r>
              <a:rPr lang="en-US" sz="2800" dirty="0">
                <a:highlight>
                  <a:srgbClr val="FFFF00"/>
                </a:highlight>
              </a:rPr>
              <a:t>UNPACK THE STORY</a:t>
            </a:r>
          </a:p>
          <a:p>
            <a:pPr lvl="1"/>
            <a:r>
              <a:rPr lang="en-US" sz="2800" b="1" dirty="0"/>
              <a:t>ENGAGE </a:t>
            </a:r>
            <a:r>
              <a:rPr lang="en-US" sz="2800" dirty="0"/>
              <a:t>– GROUP ACTIVITY PROVIDED BY PASTOR</a:t>
            </a:r>
          </a:p>
        </p:txBody>
      </p:sp>
    </p:spTree>
    <p:extLst>
      <p:ext uri="{BB962C8B-B14F-4D97-AF65-F5344CB8AC3E}">
        <p14:creationId xmlns:p14="http://schemas.microsoft.com/office/powerpoint/2010/main" val="484613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24EE-83F1-CB8F-7F91-798A44B96C25}"/>
              </a:ext>
            </a:extLst>
          </p:cNvPr>
          <p:cNvSpPr>
            <a:spLocks noGrp="1"/>
          </p:cNvSpPr>
          <p:nvPr>
            <p:ph type="title"/>
          </p:nvPr>
        </p:nvSpPr>
        <p:spPr/>
        <p:txBody>
          <a:bodyPr>
            <a:normAutofit fontScale="90000"/>
          </a:bodyPr>
          <a:lstStyle/>
          <a:p>
            <a:r>
              <a:rPr lang="en-US" dirty="0"/>
              <a:t>INDIVIDUAL DISCOVERY</a:t>
            </a:r>
            <a:br>
              <a:rPr lang="en-US" dirty="0"/>
            </a:br>
            <a:r>
              <a:rPr lang="en-US" dirty="0"/>
              <a:t>/WEEKLY ACTIVITIES </a:t>
            </a:r>
          </a:p>
        </p:txBody>
      </p:sp>
      <p:sp>
        <p:nvSpPr>
          <p:cNvPr id="3" name="Content Placeholder 2">
            <a:extLst>
              <a:ext uri="{FF2B5EF4-FFF2-40B4-BE49-F238E27FC236}">
                <a16:creationId xmlns:a16="http://schemas.microsoft.com/office/drawing/2014/main" id="{D6D9B274-3299-97AE-0B11-BB80FEADDA5F}"/>
              </a:ext>
            </a:extLst>
          </p:cNvPr>
          <p:cNvSpPr>
            <a:spLocks noGrp="1"/>
          </p:cNvSpPr>
          <p:nvPr>
            <p:ph idx="1"/>
          </p:nvPr>
        </p:nvSpPr>
        <p:spPr/>
        <p:txBody>
          <a:bodyPr>
            <a:normAutofit/>
          </a:bodyPr>
          <a:lstStyle/>
          <a:p>
            <a:r>
              <a:rPr lang="en-US" sz="4000" dirty="0"/>
              <a:t>WORSHIP</a:t>
            </a:r>
          </a:p>
          <a:p>
            <a:r>
              <a:rPr lang="en-US" sz="4000" dirty="0"/>
              <a:t>PERSONAL STUDY</a:t>
            </a:r>
          </a:p>
          <a:p>
            <a:r>
              <a:rPr lang="en-US" sz="4000" dirty="0"/>
              <a:t>APPLICATION (READING PLAN)</a:t>
            </a:r>
          </a:p>
        </p:txBody>
      </p:sp>
    </p:spTree>
    <p:extLst>
      <p:ext uri="{BB962C8B-B14F-4D97-AF65-F5344CB8AC3E}">
        <p14:creationId xmlns:p14="http://schemas.microsoft.com/office/powerpoint/2010/main" val="354540016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828</TotalTime>
  <Words>2826</Words>
  <Application>Microsoft Office PowerPoint</Application>
  <PresentationFormat>Widescreen</PresentationFormat>
  <Paragraphs>119</Paragraphs>
  <Slides>27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Garamond</vt:lpstr>
      <vt:lpstr>inherit</vt:lpstr>
      <vt:lpstr>myriad-pro</vt:lpstr>
      <vt:lpstr>system-ui</vt:lpstr>
      <vt:lpstr>Organic</vt:lpstr>
      <vt:lpstr>PowerPoint Presentation</vt:lpstr>
      <vt:lpstr>TAKE THE NEXT STEP</vt:lpstr>
      <vt:lpstr>THE BEGINNING  CONTENTS</vt:lpstr>
      <vt:lpstr>A NOTE FOR DISCIPL MAKERS</vt:lpstr>
      <vt:lpstr>MATTHEW 28:19</vt:lpstr>
      <vt:lpstr>WHAT IS A DISCIPLE?</vt:lpstr>
      <vt:lpstr>WHAT IS A DISCIPLE OF JESUS?</vt:lpstr>
      <vt:lpstr>YOUR SMALL GROUP</vt:lpstr>
      <vt:lpstr>INDIVIDUAL DISCOVERY /WEEKLY ACTIVITIES </vt:lpstr>
      <vt:lpstr>The Disciples Path The Beginning 1. What Just Happened </vt:lpstr>
      <vt:lpstr>THE STORY (LUKE 5:4-11)</vt:lpstr>
      <vt:lpstr>The Story</vt:lpstr>
      <vt:lpstr>Unpacking of the Story Creation. Fall. Redemption. Re-creation. These four events represent the great story of God – the gospel story. It was the story that Simon peter was swept into and it’s the story you have now been swept into.  Our lives make sense only as we understand them against this backdrop. </vt:lpstr>
      <vt:lpstr>UNPACKING THE STORY  CREATION THE FALL OF MANY</vt:lpstr>
      <vt:lpstr>Unpacking of the Story Redemption. Re-Creation. </vt:lpstr>
      <vt:lpstr>UNPACKING THE STORY  REDEMPTION RECREATION</vt:lpstr>
      <vt:lpstr>THE ENGAGING EXCERCISE</vt:lpstr>
      <vt:lpstr>INDIVIDUAL DISCOVERY /WEEKLY ACTIVITIES </vt:lpstr>
      <vt:lpstr>Weekly Devotional  HOMECOMING – The first words preached by Jesus are found in Matthew 4:17, where He said; “Repent, because the kingdom of heaven has come near!”  It’s also the foundation for the first sermon preached in the book of Acts, when Peter declared: “Repent … and be baptized, each of you, in the name of Jesus Christ for the forgiveness of your sins, and you will receive the gift of the Holy Spirit” (Acts 2:38). When we hear “repent,” we often think it includes punishment or correction.  But this word gives life.  It doesn’t mean “get your act together” or clean up your behavior” so much as it means to simply turn around: to turn from sin and turn to god.  It implies readiness.  It results in a complete change of mind, hear, and action, but the first step is to turn and see God. </vt:lpstr>
      <vt:lpstr>INDIVIDUAL DISCOVERY /WEEKLY ACTIVITIES </vt:lpstr>
      <vt:lpstr>Personal Study: HOW JESUS CAME </vt:lpstr>
      <vt:lpstr>Personal Study: Why Jesus Came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Toby Philpart</dc:creator>
  <cp:lastModifiedBy>Toby Philpart</cp:lastModifiedBy>
  <cp:revision>2</cp:revision>
  <dcterms:created xsi:type="dcterms:W3CDTF">2024-10-22T10:08:39Z</dcterms:created>
  <dcterms:modified xsi:type="dcterms:W3CDTF">2024-11-15T17:18:13Z</dcterms:modified>
</cp:coreProperties>
</file>